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3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1" r:id="rId39"/>
    <p:sldId id="310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32" r:id="rId51"/>
    <p:sldId id="352" r:id="rId52"/>
    <p:sldId id="258" r:id="rId53"/>
    <p:sldId id="259" r:id="rId54"/>
    <p:sldId id="264" r:id="rId55"/>
    <p:sldId id="260" r:id="rId56"/>
    <p:sldId id="262" r:id="rId57"/>
    <p:sldId id="265" r:id="rId58"/>
    <p:sldId id="266" r:id="rId59"/>
    <p:sldId id="261" r:id="rId60"/>
    <p:sldId id="268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D2"/>
    <a:srgbClr val="AA96DA"/>
    <a:srgbClr val="FCBAD3"/>
    <a:srgbClr val="A8D8EA"/>
    <a:srgbClr val="35477D"/>
    <a:srgbClr val="6C5B7B"/>
    <a:srgbClr val="F67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8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CBAD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FFFFD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AA96DA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1628752"/>
        <c:axId val="1001629080"/>
      </c:barChart>
      <c:catAx>
        <c:axId val="100162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rgbClr val="FFFFD2"/>
                </a:solidFill>
                <a:latin typeface="+mn-lt"/>
                <a:ea typeface="+mn-ea"/>
                <a:cs typeface="+mn-cs"/>
              </a:defRPr>
            </a:pPr>
          </a:p>
        </c:txPr>
        <c:crossAx val="1001629080"/>
        <c:crosses val="autoZero"/>
        <c:auto val="1"/>
        <c:lblAlgn val="ctr"/>
        <c:lblOffset val="100"/>
        <c:noMultiLvlLbl val="0"/>
      </c:catAx>
      <c:valAx>
        <c:axId val="1001629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rgbClr val="FFFFD2"/>
                </a:solidFill>
                <a:latin typeface="+mn-lt"/>
                <a:ea typeface="+mn-ea"/>
                <a:cs typeface="+mn-cs"/>
              </a:defRPr>
            </a:pPr>
          </a:p>
        </c:txPr>
        <c:crossAx val="1001628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rgbClr val="FFFFD2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4BC7B-822F-4D20-A2C1-EDCF08DEEC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5CD7-E7CB-46FD-8BF8-8CAF4EEDD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4BC7B-822F-4D20-A2C1-EDCF08DEEC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5CD7-E7CB-46FD-8BF8-8CAF4EEDD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4BC7B-822F-4D20-A2C1-EDCF08DEEC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5CD7-E7CB-46FD-8BF8-8CAF4EEDD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4BC7B-822F-4D20-A2C1-EDCF08DEEC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5CD7-E7CB-46FD-8BF8-8CAF4EEDD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4BC7B-822F-4D20-A2C1-EDCF08DEEC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5CD7-E7CB-46FD-8BF8-8CAF4EEDD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4BC7B-822F-4D20-A2C1-EDCF08DEEC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5CD7-E7CB-46FD-8BF8-8CAF4EEDD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4BC7B-822F-4D20-A2C1-EDCF08DEEC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5CD7-E7CB-46FD-8BF8-8CAF4EEDD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4BC7B-822F-4D20-A2C1-EDCF08DEEC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5CD7-E7CB-46FD-8BF8-8CAF4EEDD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4BC7B-822F-4D20-A2C1-EDCF08DEEC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5CD7-E7CB-46FD-8BF8-8CAF4EEDD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4BC7B-822F-4D20-A2C1-EDCF08DEEC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5CD7-E7CB-46FD-8BF8-8CAF4EEDD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4BC7B-822F-4D20-A2C1-EDCF08DEEC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15CD7-E7CB-46FD-8BF8-8CAF4EEDD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4BC7B-822F-4D20-A2C1-EDCF08DEEC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15CD7-E7CB-46FD-8BF8-8CAF4EEDDF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1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1" Type="http://schemas.openxmlformats.org/officeDocument/2006/relationships/image" Target="../media/image1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1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210908" y="2823163"/>
            <a:ext cx="635859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FFFFD2"/>
                </a:solidFill>
                <a:latin typeface="Berlin Sans FB Demi" panose="020E0802020502020306" pitchFamily="34" charset="0"/>
              </a:rPr>
              <a:t>sklearn介绍</a:t>
            </a:r>
            <a:endParaRPr lang="en-US" altLang="zh-CN" sz="7200" dirty="0">
              <a:solidFill>
                <a:srgbClr val="FFFFD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3" name="斜纹 12"/>
          <p:cNvSpPr/>
          <p:nvPr/>
        </p:nvSpPr>
        <p:spPr>
          <a:xfrm>
            <a:off x="0" y="0"/>
            <a:ext cx="6858000" cy="6858000"/>
          </a:xfrm>
          <a:prstGeom prst="diagStripe">
            <a:avLst/>
          </a:prstGeom>
          <a:solidFill>
            <a:srgbClr val="AA9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斜纹 13"/>
          <p:cNvSpPr/>
          <p:nvPr/>
        </p:nvSpPr>
        <p:spPr>
          <a:xfrm>
            <a:off x="3529819" y="-18758"/>
            <a:ext cx="3362179" cy="3362179"/>
          </a:xfrm>
          <a:prstGeom prst="diagStripe">
            <a:avLst/>
          </a:prstGeom>
          <a:solidFill>
            <a:srgbClr val="FC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数据、任务、性能度量和模型</a:t>
            </a:r>
            <a:endParaRPr lang="zh-CN" altLang="en-US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65605" y="1393825"/>
            <a:ext cx="8126730" cy="47834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1.2 </a:t>
            </a:r>
            <a:r>
              <a:rPr lang="zh-CN" altLang="en-US">
                <a:sym typeface="+mn-ea"/>
              </a:rPr>
              <a:t>数据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数据 (data) 是经验的另一种说法，也是信息的载体。数据可分为</a:t>
            </a:r>
            <a:endParaRPr lang="zh-CN" altLang="en-US"/>
          </a:p>
          <a:p>
            <a:endParaRPr lang="zh-CN" altLang="en-US"/>
          </a:p>
          <a:p>
            <a:pPr lvl="1"/>
            <a:r>
              <a:rPr lang="zh-CN" altLang="en-US"/>
              <a:t>结构化数据和非结构化数据 (按数据具体类型划分)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原始数据和加工数据 (按数据表达形式划分)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样本内数据和样本外数据 (按数据统计性质划分)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结构化和非结构化</a:t>
            </a:r>
            <a:endParaRPr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502410"/>
            <a:ext cx="10515600" cy="4351338"/>
          </a:xfrm>
        </p:spPr>
        <p:txBody>
          <a:bodyPr/>
          <a:p>
            <a:pPr marL="0" indent="0">
              <a:buNone/>
            </a:pPr>
            <a:endParaRPr lang="zh-CN" altLang="en-US"/>
          </a:p>
          <a:p>
            <a:pPr lvl="0"/>
            <a:r>
              <a:rPr lang="zh-CN" altLang="en-US"/>
              <a:t>结构化数据 (structured data) 是由二维表结构来逻辑表达和实现的数据。非结构化数据是没有预定义的数据，不便用数据库二维表来表现的数据</a:t>
            </a:r>
            <a:endParaRPr lang="zh-CN" altLang="en-US"/>
          </a:p>
          <a:p>
            <a:pPr lvl="0"/>
            <a:r>
              <a:rPr lang="zh-CN" altLang="en-US"/>
              <a:t>非结构化数据</a:t>
            </a:r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6060" y="3261360"/>
            <a:ext cx="6075045" cy="3271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非结构化</a:t>
            </a:r>
            <a:r>
              <a:rPr lang="zh-CN">
                <a:sym typeface="+mn-ea"/>
              </a:rPr>
              <a:t>数据实例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502410"/>
            <a:ext cx="10515600" cy="4811395"/>
          </a:xfrm>
        </p:spPr>
        <p:txBody>
          <a:bodyPr>
            <a:normAutofit fontScale="90000" lnSpcReduction="10000"/>
          </a:bodyPr>
          <a:p>
            <a:pPr marL="0" indent="0">
              <a:buNone/>
            </a:pPr>
            <a:endParaRPr lang="zh-CN" altLang="en-US"/>
          </a:p>
          <a:p>
            <a:pPr lvl="0"/>
            <a:r>
              <a:rPr lang="zh-CN" altLang="en-US"/>
              <a:t>深度学习的卷积神经网络 (convolutional neural network, CNN) 对图像数据做人脸识别或物体分类</a:t>
            </a:r>
            <a:endParaRPr lang="zh-CN" altLang="en-US"/>
          </a:p>
          <a:p>
            <a:pPr lvl="0"/>
            <a:endParaRPr lang="zh-CN" altLang="en-US"/>
          </a:p>
          <a:p>
            <a:pPr lvl="0"/>
            <a:r>
              <a:rPr lang="zh-CN" altLang="en-US"/>
              <a:t>深度学习的循环神经网络 (recurrent neural network, RNN) 对语音数据做语音识别或机器对话，对文字数据做文本生成或阅读理解</a:t>
            </a:r>
            <a:endParaRPr lang="zh-CN" altLang="en-US"/>
          </a:p>
          <a:p>
            <a:pPr lvl="0"/>
            <a:endParaRPr lang="zh-CN" altLang="en-US"/>
          </a:p>
          <a:p>
            <a:pPr lvl="0"/>
            <a:r>
              <a:rPr lang="zh-CN" altLang="en-US"/>
              <a:t>增强学习的阿尔法狗 (AlphaGo) 对棋谱数据学习无数遍最终打败了围棋世界冠军李世石和柯洁</a:t>
            </a:r>
            <a:endParaRPr lang="zh-CN" altLang="en-US"/>
          </a:p>
          <a:p>
            <a:pPr lvl="0"/>
            <a:endParaRPr lang="zh-CN" altLang="en-US"/>
          </a:p>
          <a:p>
            <a:pPr marL="0" lvl="0" indent="0">
              <a:buNone/>
            </a:pPr>
            <a:r>
              <a:rPr lang="zh-CN" altLang="en-US"/>
              <a:t>注：计算机追根到底还是只能最有效率的处理数值型的结构化数据</a:t>
            </a:r>
            <a:endParaRPr lang="zh-CN" altLang="en-US"/>
          </a:p>
          <a:p>
            <a:pPr marL="0" lvl="0" indent="0">
              <a:buNone/>
            </a:pPr>
            <a:r>
              <a:rPr lang="en-US" altLang="zh-CN"/>
              <a:t>Question</a:t>
            </a:r>
            <a:r>
              <a:rPr lang="zh-CN" altLang="en-US"/>
              <a:t>：如何从原始数据加工成计算机可应用的数据？</a:t>
            </a:r>
            <a:endParaRPr lang="zh-CN" altLang="en-US"/>
          </a:p>
          <a:p>
            <a:pPr lvl="0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结构化数据</a:t>
            </a:r>
            <a:endParaRPr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502410"/>
            <a:ext cx="10515600" cy="4351338"/>
          </a:xfrm>
        </p:spPr>
        <p:txBody>
          <a:bodyPr/>
          <a:p>
            <a:pPr marL="0" indent="0">
              <a:buNone/>
            </a:pPr>
            <a:endParaRPr lang="zh-CN" altLang="en-US"/>
          </a:p>
          <a:p>
            <a:pPr lvl="0"/>
            <a:r>
              <a:rPr lang="zh-CN" altLang="en-US"/>
              <a:t>机器学习模型主要使用的是结构化数据，即二维的数据表。非结构化数据可以转换成结构化数据，比如把</a:t>
            </a:r>
            <a:endParaRPr lang="zh-CN" altLang="en-US"/>
          </a:p>
          <a:p>
            <a:pPr lvl="0"/>
            <a:endParaRPr lang="zh-CN" altLang="en-US"/>
          </a:p>
          <a:p>
            <a:pPr lvl="0"/>
            <a:r>
              <a:rPr lang="zh-CN" altLang="en-US"/>
              <a:t>图像类数据里像素张量重塑成一维数组</a:t>
            </a:r>
            <a:endParaRPr lang="zh-CN" altLang="en-US"/>
          </a:p>
          <a:p>
            <a:pPr lvl="0"/>
            <a:endParaRPr lang="zh-CN" altLang="en-US"/>
          </a:p>
          <a:p>
            <a:pPr lvl="0"/>
            <a:r>
              <a:rPr lang="zh-CN" altLang="en-US"/>
              <a:t>文本类数据用独热编码转成二维数组</a:t>
            </a:r>
            <a:endParaRPr lang="zh-CN" altLang="en-US"/>
          </a:p>
          <a:p>
            <a:pPr lvl="0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结构化数据</a:t>
            </a:r>
            <a:r>
              <a:rPr lang="zh-CN">
                <a:sym typeface="+mn-ea"/>
              </a:rPr>
              <a:t>示例：</a:t>
            </a:r>
            <a:br>
              <a:rPr lang="zh-CN">
                <a:sym typeface="+mn-ea"/>
              </a:rPr>
            </a:br>
            <a:r>
              <a:rPr lang="zh-CN">
                <a:sym typeface="+mn-ea"/>
              </a:rPr>
              <a:t>勒布朗詹姆斯 (Lebron James) 四场比赛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515110"/>
            <a:ext cx="10515600" cy="4351338"/>
          </a:xfrm>
        </p:spPr>
        <p:txBody>
          <a:bodyPr/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2725" y="1691005"/>
            <a:ext cx="7534275" cy="4581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相关术语</a:t>
            </a:r>
            <a:r>
              <a:rPr lang="en-US" altLang="zh-CN">
                <a:sym typeface="+mn-ea"/>
              </a:rPr>
              <a:t>: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691005"/>
            <a:ext cx="10515600" cy="4351338"/>
          </a:xfrm>
        </p:spPr>
        <p:txBody>
          <a:bodyPr>
            <a:normAutofit fontScale="50000"/>
          </a:bodyPr>
          <a:p>
            <a:r>
              <a:rPr lang="zh-CN" altLang="en-US"/>
              <a:t>每行的记录 (这是一场比赛詹姆斯的个人统计) ，称为一个示例 (instance)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反映对象在某方面的性质，例如得分，篮板，助攻，称为特征 (feature) 或输入(input)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特征上的取值，例如「示例 1」对应的 27, 10, 12 称为特征值 (feature value)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关于示例结果的信息，例如赢，称为标签 (label) 或输出 (output)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包含标签信息的示例，则称为样例 (example)，即样例 = (特征, 标签)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从数据中学得模型的过程称为学习 (learning) 或训练 (training)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在训练数据中，每个样例称为训练样例 (training example)，整个集合称为训练集(training set)</a:t>
            </a: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5" name="内容占位符 2"/>
          <p:cNvSpPr/>
          <p:nvPr/>
        </p:nvSpPr>
        <p:spPr>
          <a:xfrm>
            <a:off x="838200" y="151511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原始和加工</a:t>
            </a:r>
            <a:endParaRPr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691005"/>
            <a:ext cx="10515600" cy="4351338"/>
          </a:xfrm>
        </p:spPr>
        <p:txBody>
          <a:bodyPr>
            <a:normAutofit/>
          </a:bodyPr>
          <a:p>
            <a:r>
              <a:rPr lang="zh-CN" altLang="en-US"/>
              <a:t>计算机处理数值型的结构型数据最有效率，但是现实世界到处出是原始数据，分为两类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非结构数据比如图片和文字型数据 (情况一)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结构型数据的分类型变量 (情况二)</a:t>
            </a: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5" name="内容占位符 2"/>
          <p:cNvSpPr/>
          <p:nvPr/>
        </p:nvSpPr>
        <p:spPr>
          <a:xfrm>
            <a:off x="838200" y="151511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图像性数据</a:t>
            </a:r>
            <a:endParaRPr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691005"/>
            <a:ext cx="10515600" cy="4351338"/>
          </a:xfrm>
        </p:spPr>
        <p:txBody>
          <a:bodyPr>
            <a:normAutofit/>
          </a:bodyPr>
          <a:p>
            <a:r>
              <a:rPr lang="zh-CN" altLang="en-US"/>
              <a:t>拿情况一的图片为例，通过特定函数 imread 将彩色图片用 RGB 像素表示出来，再按红绿蓝的顺序，将所有像素排成一个数值列向量 (column vector)，而计算机可以接受这样的输入。具体转换过程见下图。</a:t>
            </a: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5" name="内容占位符 2"/>
          <p:cNvSpPr/>
          <p:nvPr/>
        </p:nvSpPr>
        <p:spPr>
          <a:xfrm>
            <a:off x="838200" y="151511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3880" y="3006725"/>
            <a:ext cx="7353300" cy="36290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文本型数据</a:t>
            </a:r>
            <a:endParaRPr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691005"/>
            <a:ext cx="10515600" cy="4351338"/>
          </a:xfrm>
        </p:spPr>
        <p:txBody>
          <a:bodyPr>
            <a:normAutofit/>
          </a:bodyPr>
          <a:p>
            <a:r>
              <a:rPr lang="zh-CN" altLang="en-US"/>
              <a:t>推特 (twitter) 的每条推文 (tweet) 规定只能发 280 个字符。在编码推文时，将 280 个字符的序列用独热编码 (one-hot encoding) 到包含 128 个字符的 ASCII 表，如下所示。</a:t>
            </a: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5" name="内容占位符 2"/>
          <p:cNvSpPr/>
          <p:nvPr/>
        </p:nvSpPr>
        <p:spPr>
          <a:xfrm>
            <a:off x="838200" y="151511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1725" y="2899410"/>
            <a:ext cx="5608320" cy="37122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62177" y="-82253"/>
            <a:ext cx="5467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FFFFD2"/>
                </a:solidFill>
                <a:latin typeface="Berlin Sans FB Demi" panose="020E0802020502020306" pitchFamily="34" charset="0"/>
              </a:rPr>
              <a:t>Contents</a:t>
            </a:r>
            <a:endParaRPr lang="zh-CN" altLang="en-US" sz="5400" dirty="0">
              <a:solidFill>
                <a:srgbClr val="FFFFD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斜纹 6"/>
          <p:cNvSpPr/>
          <p:nvPr/>
        </p:nvSpPr>
        <p:spPr>
          <a:xfrm rot="10800000">
            <a:off x="5200357" y="-154745"/>
            <a:ext cx="6991643" cy="6991643"/>
          </a:xfrm>
          <a:prstGeom prst="diagStripe">
            <a:avLst>
              <a:gd name="adj" fmla="val 75562"/>
            </a:avLst>
          </a:prstGeom>
          <a:solidFill>
            <a:srgbClr val="AA96D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斜纹 7"/>
          <p:cNvSpPr/>
          <p:nvPr/>
        </p:nvSpPr>
        <p:spPr>
          <a:xfrm>
            <a:off x="9601198" y="1549955"/>
            <a:ext cx="2593146" cy="2593146"/>
          </a:xfrm>
          <a:prstGeom prst="diagStripe">
            <a:avLst/>
          </a:prstGeom>
          <a:solidFill>
            <a:srgbClr val="FC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KSO_Shape"/>
          <p:cNvSpPr/>
          <p:nvPr/>
        </p:nvSpPr>
        <p:spPr>
          <a:xfrm>
            <a:off x="5624248" y="1298807"/>
            <a:ext cx="525780" cy="525780"/>
          </a:xfrm>
          <a:prstGeom prst="frame">
            <a:avLst>
              <a:gd name="adj1" fmla="val 20527"/>
            </a:avLst>
          </a:prstGeom>
          <a:solidFill>
            <a:srgbClr val="FC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KSO_Shape"/>
          <p:cNvSpPr/>
          <p:nvPr/>
        </p:nvSpPr>
        <p:spPr>
          <a:xfrm>
            <a:off x="4489891" y="2251968"/>
            <a:ext cx="525780" cy="525780"/>
          </a:xfrm>
          <a:prstGeom prst="frame">
            <a:avLst>
              <a:gd name="adj1" fmla="val 20527"/>
            </a:avLst>
          </a:prstGeom>
          <a:solidFill>
            <a:srgbClr val="AA9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KSO_Shape"/>
          <p:cNvSpPr/>
          <p:nvPr/>
        </p:nvSpPr>
        <p:spPr>
          <a:xfrm>
            <a:off x="3178331" y="3156987"/>
            <a:ext cx="525780" cy="525780"/>
          </a:xfrm>
          <a:prstGeom prst="frame">
            <a:avLst>
              <a:gd name="adj1" fmla="val 2052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49975" y="1239166"/>
            <a:ext cx="385084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FFD2"/>
                </a:solidFill>
                <a:latin typeface="Berlin Sans FB Demi" panose="020E0802020502020306" pitchFamily="34" charset="0"/>
              </a:rPr>
              <a:t> </a:t>
            </a:r>
            <a:r>
              <a:rPr lang="zh-CN" altLang="en-US" sz="3600" dirty="0">
                <a:solidFill>
                  <a:srgbClr val="FFFFD2"/>
                </a:solidFill>
                <a:latin typeface="Berlin Sans FB Demi" panose="020E0802020502020306" pitchFamily="34" charset="0"/>
              </a:rPr>
              <a:t>引言</a:t>
            </a:r>
            <a:endParaRPr lang="zh-CN" altLang="en-US" sz="3600" dirty="0">
              <a:solidFill>
                <a:srgbClr val="FFFFD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15672" y="2247824"/>
            <a:ext cx="327229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FFD2"/>
                </a:solidFill>
                <a:latin typeface="Berlin Sans FB Demi" panose="020E0802020502020306" pitchFamily="34" charset="0"/>
              </a:rPr>
              <a:t> </a:t>
            </a:r>
            <a:r>
              <a:rPr lang="zh-CN" altLang="en-US" sz="3600" dirty="0">
                <a:solidFill>
                  <a:srgbClr val="FFFFD2"/>
                </a:solidFill>
                <a:latin typeface="Berlin Sans FB Demi" panose="020E0802020502020306" pitchFamily="34" charset="0"/>
              </a:rPr>
              <a:t>机器学习介绍</a:t>
            </a:r>
            <a:endParaRPr lang="zh-CN" altLang="en-US" sz="3600" dirty="0">
              <a:solidFill>
                <a:srgbClr val="FFFFD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04112" y="3157372"/>
            <a:ext cx="352494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FFD2"/>
                </a:solidFill>
                <a:latin typeface="Berlin Sans FB Demi" panose="020E0802020502020306" pitchFamily="34" charset="0"/>
              </a:rPr>
              <a:t> Sklearn </a:t>
            </a:r>
            <a:r>
              <a:rPr lang="zh-CN" altLang="en-US" sz="4000" dirty="0">
                <a:solidFill>
                  <a:srgbClr val="FFFFD2"/>
                </a:solidFill>
                <a:latin typeface="Berlin Sans FB Demi" panose="020E0802020502020306" pitchFamily="34" charset="0"/>
              </a:rPr>
              <a:t>介绍</a:t>
            </a:r>
            <a:endParaRPr lang="zh-CN" altLang="en-US" sz="4000" dirty="0">
              <a:solidFill>
                <a:srgbClr val="FFFFD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" name="KSO_Shape"/>
          <p:cNvSpPr/>
          <p:nvPr/>
        </p:nvSpPr>
        <p:spPr>
          <a:xfrm>
            <a:off x="2464591" y="4243472"/>
            <a:ext cx="525780" cy="525780"/>
          </a:xfrm>
          <a:prstGeom prst="frame">
            <a:avLst>
              <a:gd name="adj1" fmla="val 2052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90215" y="4243705"/>
            <a:ext cx="5232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FFD2"/>
                </a:solidFill>
                <a:latin typeface="Berlin Sans FB Demi" panose="020E0802020502020306" pitchFamily="34" charset="0"/>
              </a:rPr>
              <a:t> Sklearn </a:t>
            </a:r>
            <a:r>
              <a:rPr lang="zh-CN" altLang="en-US" sz="4000" dirty="0">
                <a:solidFill>
                  <a:srgbClr val="FFFFD2"/>
                </a:solidFill>
                <a:latin typeface="Berlin Sans FB Demi" panose="020E0802020502020306" pitchFamily="34" charset="0"/>
              </a:rPr>
              <a:t>核心 </a:t>
            </a:r>
            <a:r>
              <a:rPr lang="en-US" altLang="zh-CN" sz="4000" dirty="0">
                <a:solidFill>
                  <a:srgbClr val="FFFFD2"/>
                </a:solidFill>
                <a:latin typeface="Berlin Sans FB Demi" panose="020E0802020502020306" pitchFamily="34" charset="0"/>
              </a:rPr>
              <a:t>API</a:t>
            </a:r>
            <a:endParaRPr lang="en-US" altLang="zh-CN" sz="4000" dirty="0">
              <a:solidFill>
                <a:srgbClr val="FFFFD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" name="KSO_Shape"/>
          <p:cNvSpPr/>
          <p:nvPr/>
        </p:nvSpPr>
        <p:spPr>
          <a:xfrm>
            <a:off x="1810541" y="5228992"/>
            <a:ext cx="525780" cy="525780"/>
          </a:xfrm>
          <a:prstGeom prst="frame">
            <a:avLst>
              <a:gd name="adj1" fmla="val 2052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36165" y="5229225"/>
            <a:ext cx="5232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FFD2"/>
                </a:solidFill>
                <a:latin typeface="Berlin Sans FB Demi" panose="020E0802020502020306" pitchFamily="34" charset="0"/>
              </a:rPr>
              <a:t> Sklearn </a:t>
            </a:r>
            <a:r>
              <a:rPr lang="zh-CN" altLang="en-US" sz="4000" dirty="0">
                <a:solidFill>
                  <a:srgbClr val="FFFFD2"/>
                </a:solidFill>
                <a:latin typeface="Berlin Sans FB Demi" panose="020E0802020502020306" pitchFamily="34" charset="0"/>
              </a:rPr>
              <a:t>高级 </a:t>
            </a:r>
            <a:r>
              <a:rPr lang="en-US" altLang="zh-CN" sz="4000" dirty="0">
                <a:solidFill>
                  <a:srgbClr val="FFFFD2"/>
                </a:solidFill>
                <a:latin typeface="Berlin Sans FB Demi" panose="020E0802020502020306" pitchFamily="34" charset="0"/>
              </a:rPr>
              <a:t>API</a:t>
            </a:r>
            <a:endParaRPr lang="en-US" altLang="zh-CN" sz="4000" dirty="0">
              <a:solidFill>
                <a:srgbClr val="FFFFD2"/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文本型数据</a:t>
            </a:r>
            <a:endParaRPr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691005"/>
            <a:ext cx="10515600" cy="4351338"/>
          </a:xfrm>
        </p:spPr>
        <p:txBody>
          <a:bodyPr>
            <a:normAutofit/>
          </a:bodyPr>
          <a:p>
            <a:r>
              <a:rPr lang="zh-CN" altLang="en-US"/>
              <a:t>这样，每条推文都可以编码为 2 维张量形状 (280, 128)，比如一条 tweet 是 “I love python :)”，这句话映射到 ASCII 表变成：</a:t>
            </a: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5" name="内容占位符 2"/>
          <p:cNvSpPr/>
          <p:nvPr/>
        </p:nvSpPr>
        <p:spPr>
          <a:xfrm>
            <a:off x="838200" y="151511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40" y="2590165"/>
            <a:ext cx="6215380" cy="41706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83600" y="3559810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如果收集到 1 百万条推文，那么整个数据集的形状为 (1000000, 280, 128)。传统机器学习的对率回归可以来做情感分析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分类型变量</a:t>
            </a:r>
            <a:r>
              <a:rPr lang="en-US">
                <a:sym typeface="+mn-ea"/>
              </a:rPr>
              <a:t>-</a:t>
            </a:r>
            <a:r>
              <a:rPr lang="zh-CN" altLang="en-US">
                <a:sym typeface="+mn-ea"/>
              </a:rPr>
              <a:t>二类变量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691005"/>
            <a:ext cx="10515600" cy="4351338"/>
          </a:xfrm>
        </p:spPr>
        <p:txBody>
          <a:bodyPr>
            <a:normAutofit/>
          </a:bodyPr>
          <a:p>
            <a:r>
              <a:rPr lang="zh-CN" altLang="en-US"/>
              <a:t>篮球比赛结果非输即赢，是一个二类 (binary class) 变量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二类变量用「0-1编码」，比如比赛结果= {赢, 输} 表示成 y= [1 0 0 1]，1 代表赢，0 代表输。</a:t>
            </a:r>
            <a:endParaRPr lang="zh-CN" altLang="en-US"/>
          </a:p>
          <a:p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5" name="内容占位符 2"/>
          <p:cNvSpPr/>
          <p:nvPr/>
        </p:nvSpPr>
        <p:spPr>
          <a:xfrm>
            <a:off x="838200" y="150304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965" y="2146935"/>
            <a:ext cx="33147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分类型变量</a:t>
            </a:r>
            <a:r>
              <a:rPr lang="en-US">
                <a:sym typeface="+mn-ea"/>
              </a:rPr>
              <a:t>-</a:t>
            </a:r>
            <a:r>
              <a:rPr lang="zh-CN" altLang="en-US">
                <a:sym typeface="+mn-ea"/>
              </a:rPr>
              <a:t>多类变量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691005"/>
            <a:ext cx="11223625" cy="4351655"/>
          </a:xfrm>
        </p:spPr>
        <p:txBody>
          <a:bodyPr>
            <a:normAutofit/>
          </a:bodyPr>
          <a:p>
            <a:r>
              <a:rPr lang="zh-CN" altLang="en-US"/>
              <a:t>足球比赛结果是有赢、平、输三种，是一个多类 (multi-class) 变量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r>
              <a:rPr lang="zh-CN" altLang="en-US"/>
              <a:t>多类变量分别用 0, 1, 2 来表示，那么 y = [0 1 0 2]。但更常见的是用独热编码 (one-hot encoding)，即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5" name="内容占位符 2"/>
          <p:cNvSpPr/>
          <p:nvPr/>
        </p:nvSpPr>
        <p:spPr>
          <a:xfrm>
            <a:off x="838200" y="150304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425" y="2174875"/>
            <a:ext cx="3419475" cy="1314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5029835"/>
            <a:ext cx="3038475" cy="7048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样本内和样本外</a:t>
            </a:r>
            <a:endParaRPr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691005"/>
            <a:ext cx="11223625" cy="4351655"/>
          </a:xfrm>
        </p:spPr>
        <p:txBody>
          <a:bodyPr>
            <a:normAutofit/>
          </a:bodyPr>
          <a:p>
            <a:endParaRPr lang="zh-CN" altLang="en-US"/>
          </a:p>
          <a:p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r>
              <a:rPr lang="zh-CN" altLang="en-US"/>
              <a:t>在统计中，把研究对象的全体称为总体 (population)，而把组成总体的各个元素称为个体，把从总体中抽取的若干个体称为样本 (sample)。</a:t>
            </a:r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7610" y="3102610"/>
            <a:ext cx="7381875" cy="36385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304655" y="3721735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举个调查中国男性平均身高的例子：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全国的男性就是总体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每个男性是个体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机器学习中</a:t>
            </a:r>
            <a:r>
              <a:rPr lang="zh-CN">
                <a:sym typeface="+mn-ea"/>
              </a:rPr>
              <a:t>的</a:t>
            </a:r>
            <a:r>
              <a:rPr>
                <a:sym typeface="+mn-ea"/>
              </a:rPr>
              <a:t>样本</a:t>
            </a:r>
            <a:endParaRPr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691005"/>
            <a:ext cx="11223625" cy="4351655"/>
          </a:xfrm>
        </p:spPr>
        <p:txBody>
          <a:bodyPr>
            <a:normAutofit/>
          </a:bodyPr>
          <a:p>
            <a:endParaRPr lang="zh-CN" altLang="en-US"/>
          </a:p>
          <a:p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" y="1552575"/>
            <a:ext cx="7858125" cy="4629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16415" y="643890"/>
            <a:ext cx="254000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样本内数据是用来训练模型的数据，也叫训练数据。它们是已知的，可计算统计的。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样本外数据是未来的没见过的新数据。它们是未知的，不可计算统计的。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416415" y="3597275"/>
            <a:ext cx="254000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样本内预测：根据训练模型对样本内数据进行预测，可与已知标签比较来评估模型表现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样本外预测：根据训练模型对样本外数据进行预测，不能与未知的标签比较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1.3 </a:t>
            </a:r>
            <a:r>
              <a:rPr lang="zh-CN" altLang="en-US">
                <a:sym typeface="+mn-ea"/>
              </a:rPr>
              <a:t>任务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691005"/>
            <a:ext cx="11223625" cy="4351655"/>
          </a:xfrm>
        </p:spPr>
        <p:txBody>
          <a:bodyPr>
            <a:normAutofit/>
          </a:bodyPr>
          <a:p>
            <a:endParaRPr lang="zh-CN" altLang="en-US"/>
          </a:p>
          <a:p>
            <a:endParaRPr lang="zh-CN" altLang="en-US"/>
          </a:p>
          <a:p>
            <a:pPr lvl="0"/>
            <a:endParaRPr lang="zh-CN" altLang="en-US"/>
          </a:p>
          <a:p>
            <a:pPr lvl="1"/>
            <a:endParaRPr lang="zh-CN" altLang="en-US"/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6" name="内容占位符 2"/>
          <p:cNvSpPr/>
          <p:nvPr/>
        </p:nvSpPr>
        <p:spPr>
          <a:xfrm>
            <a:off x="965200" y="1456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任务模式 (训练数据是否有标签)</a:t>
            </a:r>
            <a:endParaRPr lang="zh-CN" altLang="en-US"/>
          </a:p>
          <a:p>
            <a:pPr lvl="1"/>
            <a:r>
              <a:rPr lang="zh-CN" altLang="en-US" sz="2800">
                <a:sym typeface="+mn-ea"/>
              </a:rPr>
              <a:t>有监督学习 (有标签)</a:t>
            </a:r>
            <a:endParaRPr lang="zh-CN" altLang="en-US" sz="2800"/>
          </a:p>
          <a:p>
            <a:pPr lvl="1"/>
            <a:r>
              <a:rPr lang="zh-CN" altLang="en-US" sz="2800">
                <a:sym typeface="+mn-ea"/>
              </a:rPr>
              <a:t>无监督学习 (无标签)</a:t>
            </a:r>
            <a:endParaRPr lang="zh-CN" altLang="en-US" sz="2800"/>
          </a:p>
          <a:p>
            <a:pPr lvl="1"/>
            <a:r>
              <a:rPr lang="zh-CN" altLang="en-US" sz="2800">
                <a:sym typeface="+mn-ea"/>
              </a:rPr>
              <a:t>半监督学习 (有部分标签)</a:t>
            </a:r>
            <a:endParaRPr lang="zh-CN" altLang="en-US" sz="2800"/>
          </a:p>
          <a:p>
            <a:pPr lvl="1"/>
            <a:r>
              <a:rPr lang="zh-CN" altLang="en-US" sz="2800">
                <a:sym typeface="+mn-ea"/>
              </a:rPr>
              <a:t>增强学习 (有评级标签)</a:t>
            </a:r>
            <a:endParaRPr lang="zh-CN" altLang="en-US" sz="2800">
              <a:sym typeface="+mn-ea"/>
            </a:endParaRPr>
          </a:p>
          <a:p>
            <a:pPr lvl="1"/>
            <a:endParaRPr lang="zh-CN" altLang="en-US" sz="2800"/>
          </a:p>
          <a:p>
            <a:pPr marL="0" lvl="1" indent="0">
              <a:buNone/>
            </a:pPr>
            <a:r>
              <a:rPr lang="zh-CN" altLang="en-US" sz="2800"/>
              <a:t>注：深度学习和迁移学习只是方法，不是任务模式。</a:t>
            </a:r>
            <a:r>
              <a:rPr lang="en-US" altLang="zh-CN" sz="2800"/>
              <a:t>eg</a:t>
            </a:r>
            <a:r>
              <a:rPr lang="zh-CN" altLang="en-US" sz="2800"/>
              <a:t>：深度</a:t>
            </a:r>
            <a:r>
              <a:rPr lang="zh-CN" altLang="en-US" sz="2800">
                <a:sym typeface="+mn-ea"/>
              </a:rPr>
              <a:t>有监督学习，无监督迁移学习，</a:t>
            </a:r>
            <a:r>
              <a:rPr lang="en-US" altLang="zh-CN" sz="2800">
                <a:sym typeface="+mn-ea"/>
              </a:rPr>
              <a:t>etc</a:t>
            </a:r>
            <a:endParaRPr lang="en-US" altLang="zh-CN" sz="2800"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机器学习类别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691005"/>
            <a:ext cx="11223625" cy="4351655"/>
          </a:xfrm>
        </p:spPr>
        <p:txBody>
          <a:bodyPr>
            <a:normAutofit/>
          </a:bodyPr>
          <a:p>
            <a:endParaRPr lang="zh-CN" altLang="en-US"/>
          </a:p>
          <a:p>
            <a:endParaRPr lang="zh-CN" altLang="en-US"/>
          </a:p>
          <a:p>
            <a:pPr lvl="0"/>
            <a:endParaRPr lang="zh-CN" altLang="en-US"/>
          </a:p>
          <a:p>
            <a:pPr lvl="1"/>
            <a:endParaRPr lang="zh-CN" altLang="en-US"/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9140" y="1691005"/>
            <a:ext cx="7353300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sklearn</a:t>
            </a:r>
            <a:r>
              <a:rPr lang="zh-CN" altLang="en-US">
                <a:sym typeface="+mn-ea"/>
              </a:rPr>
              <a:t>中的有监督学习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691005"/>
            <a:ext cx="11223625" cy="4351655"/>
          </a:xfrm>
        </p:spPr>
        <p:txBody>
          <a:bodyPr>
            <a:normAutofit/>
          </a:bodyPr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有监督学习 (supervised learning) 利用输入数据及其对应标签来训练模型。</a:t>
            </a:r>
            <a:endParaRPr lang="zh-CN" altLang="en-US"/>
          </a:p>
          <a:p>
            <a:endParaRPr lang="zh-CN" altLang="en-US"/>
          </a:p>
          <a:p>
            <a:pPr lvl="0"/>
            <a:r>
              <a:rPr lang="zh-CN" altLang="en-US"/>
              <a:t>在有监督学习中，数据 = (特征，标签)，而其主要任务是分类和回归。</a:t>
            </a:r>
            <a:endParaRPr lang="zh-CN" altLang="en-US"/>
          </a:p>
          <a:p>
            <a:pPr lvl="1"/>
            <a:endParaRPr lang="zh-CN" altLang="en-US"/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sklearn</a:t>
            </a:r>
            <a:r>
              <a:rPr lang="zh-CN" altLang="en-US">
                <a:sym typeface="+mn-ea"/>
              </a:rPr>
              <a:t>中的有监督学习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329055"/>
            <a:ext cx="11223625" cy="5208905"/>
          </a:xfrm>
        </p:spPr>
        <p:txBody>
          <a:bodyPr>
            <a:normAutofit/>
          </a:bodyPr>
          <a:p>
            <a:endParaRPr lang="zh-CN" altLang="en-US"/>
          </a:p>
          <a:p>
            <a:r>
              <a:rPr lang="zh-CN" altLang="en-US"/>
              <a:t>分类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lvl="0"/>
            <a:endParaRPr lang="zh-CN" altLang="en-US"/>
          </a:p>
          <a:p>
            <a:pPr lvl="0"/>
            <a:r>
              <a:rPr lang="zh-CN" altLang="en-US"/>
              <a:t>回归</a:t>
            </a: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505" y="2804795"/>
            <a:ext cx="3314700" cy="12477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61585" y="2576195"/>
            <a:ext cx="2540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如果预测的是离散值 (discrete value)，例如比赛结果赢或输，此类学习任务称为分类 (classification)。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5017135"/>
            <a:ext cx="3333750" cy="11525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61585" y="4231005"/>
            <a:ext cx="25400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如果预测的是连续值 (continuous value)，例如詹姆斯效率 65.1, 70.3 等等，此类学习任务称为回归 (regression)。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sklearn</a:t>
            </a:r>
            <a:r>
              <a:rPr lang="zh-CN" altLang="en-US">
                <a:sym typeface="+mn-ea"/>
              </a:rPr>
              <a:t>中的无监督学习</a:t>
            </a:r>
            <a:endParaRPr lang="zh-CN" altLang="en-US">
              <a:sym typeface="+mn-ea"/>
            </a:endParaRPr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9" name="内容占位符 8"/>
          <p:cNvSpPr/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r>
              <a:rPr lang="zh-CN" altLang="en-US"/>
              <a:t>无监督学习 (unsupervised learning) 是找出输入数据的模式。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无监督学习可以降低数据的维度，帮助我们更好的理解数据。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在无监督学习中，数据 = (特征，)。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r>
              <a:rPr lang="zh-CN" altLang="en-US"/>
              <a:t>举例</a:t>
            </a:r>
            <a:r>
              <a:rPr lang="en-US" altLang="zh-CN"/>
              <a:t>: 根据电影的各种特征做聚类，用这种方法收集数据为电影推荐系统提供标签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SO_Shape"/>
          <p:cNvSpPr/>
          <p:nvPr/>
        </p:nvSpPr>
        <p:spPr>
          <a:xfrm>
            <a:off x="4695092" y="1808737"/>
            <a:ext cx="3760764" cy="3240526"/>
          </a:xfrm>
          <a:custGeom>
            <a:avLst/>
            <a:gdLst>
              <a:gd name="connsiteX0" fmla="*/ 758698 w 1517396"/>
              <a:gd name="connsiteY0" fmla="*/ 189989 h 1308100"/>
              <a:gd name="connsiteX1" fmla="*/ 170672 w 1517396"/>
              <a:gd name="connsiteY1" fmla="*/ 1203827 h 1308100"/>
              <a:gd name="connsiteX2" fmla="*/ 1346724 w 1517396"/>
              <a:gd name="connsiteY2" fmla="*/ 1203827 h 1308100"/>
              <a:gd name="connsiteX3" fmla="*/ 758698 w 1517396"/>
              <a:gd name="connsiteY3" fmla="*/ 0 h 1308100"/>
              <a:gd name="connsiteX4" fmla="*/ 1517396 w 1517396"/>
              <a:gd name="connsiteY4" fmla="*/ 1308100 h 1308100"/>
              <a:gd name="connsiteX5" fmla="*/ 0 w 1517396"/>
              <a:gd name="connsiteY5" fmla="*/ 13081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7396" h="1308100">
                <a:moveTo>
                  <a:pt x="758698" y="189989"/>
                </a:moveTo>
                <a:lnTo>
                  <a:pt x="170672" y="1203827"/>
                </a:lnTo>
                <a:lnTo>
                  <a:pt x="1346724" y="1203827"/>
                </a:lnTo>
                <a:close/>
                <a:moveTo>
                  <a:pt x="758698" y="0"/>
                </a:moveTo>
                <a:lnTo>
                  <a:pt x="1517396" y="1308100"/>
                </a:lnTo>
                <a:lnTo>
                  <a:pt x="0" y="1308100"/>
                </a:lnTo>
                <a:close/>
              </a:path>
            </a:pathLst>
          </a:custGeom>
          <a:solidFill>
            <a:srgbClr val="AA96D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KSO_Shape"/>
          <p:cNvSpPr/>
          <p:nvPr/>
        </p:nvSpPr>
        <p:spPr>
          <a:xfrm>
            <a:off x="3365108" y="2011347"/>
            <a:ext cx="3760764" cy="3240526"/>
          </a:xfrm>
          <a:custGeom>
            <a:avLst/>
            <a:gdLst>
              <a:gd name="connsiteX0" fmla="*/ 170672 w 1517396"/>
              <a:gd name="connsiteY0" fmla="*/ 104273 h 1308100"/>
              <a:gd name="connsiteX1" fmla="*/ 758698 w 1517396"/>
              <a:gd name="connsiteY1" fmla="*/ 1118111 h 1308100"/>
              <a:gd name="connsiteX2" fmla="*/ 1346724 w 1517396"/>
              <a:gd name="connsiteY2" fmla="*/ 104273 h 1308100"/>
              <a:gd name="connsiteX3" fmla="*/ 0 w 1517396"/>
              <a:gd name="connsiteY3" fmla="*/ 0 h 1308100"/>
              <a:gd name="connsiteX4" fmla="*/ 1517396 w 1517396"/>
              <a:gd name="connsiteY4" fmla="*/ 0 h 1308100"/>
              <a:gd name="connsiteX5" fmla="*/ 758698 w 1517396"/>
              <a:gd name="connsiteY5" fmla="*/ 13081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7396" h="1308100">
                <a:moveTo>
                  <a:pt x="170672" y="104273"/>
                </a:moveTo>
                <a:lnTo>
                  <a:pt x="758698" y="1118111"/>
                </a:lnTo>
                <a:lnTo>
                  <a:pt x="1346724" y="104273"/>
                </a:lnTo>
                <a:close/>
                <a:moveTo>
                  <a:pt x="0" y="0"/>
                </a:moveTo>
                <a:lnTo>
                  <a:pt x="1517396" y="0"/>
                </a:lnTo>
                <a:lnTo>
                  <a:pt x="758698" y="1308100"/>
                </a:lnTo>
                <a:close/>
              </a:path>
            </a:pathLst>
          </a:custGeom>
          <a:solidFill>
            <a:srgbClr val="FCBAD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16701" y="2727531"/>
            <a:ext cx="635859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FFFFD2"/>
                </a:solidFill>
                <a:latin typeface="Berlin Sans FB Demi" panose="020E0802020502020306" pitchFamily="34" charset="0"/>
              </a:rPr>
              <a:t>0 </a:t>
            </a:r>
            <a:r>
              <a:rPr lang="zh-CN" altLang="en-US" sz="7200" dirty="0">
                <a:solidFill>
                  <a:srgbClr val="FFFFD2"/>
                </a:solidFill>
                <a:latin typeface="Berlin Sans FB Demi" panose="020E0802020502020306" pitchFamily="34" charset="0"/>
              </a:rPr>
              <a:t>引言</a:t>
            </a:r>
            <a:endParaRPr lang="zh-CN" altLang="en-US" sz="7200" dirty="0">
              <a:solidFill>
                <a:srgbClr val="FFFFD2"/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sklearn</a:t>
            </a:r>
            <a:r>
              <a:rPr lang="zh-CN" altLang="en-US">
                <a:sym typeface="+mn-ea"/>
              </a:rPr>
              <a:t>中的无监督学习</a:t>
            </a:r>
            <a:endParaRPr lang="zh-CN" altLang="en-US">
              <a:sym typeface="+mn-ea"/>
            </a:endParaRPr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9" name="内容占位符 8"/>
          <p:cNvSpPr/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r>
              <a:rPr lang="en-US" altLang="zh-CN"/>
              <a:t>聚类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165" y="2355215"/>
            <a:ext cx="4635500" cy="1600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520" y="2086610"/>
            <a:ext cx="5480050" cy="45021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6165" y="4249420"/>
            <a:ext cx="485394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假设聚类方法将数据聚成二个簇 A 和 B，如右图：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如果簇 A 代表赢，簇 B 代表输。聚类的用处就是可以找到一个潜在的原因来解释为什么样例 1 和 3 可以赢球。难道真的是只要詹姆斯三双就可以赢球？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sklearn</a:t>
            </a:r>
            <a:r>
              <a:rPr lang="zh-CN" altLang="en-US">
                <a:sym typeface="+mn-ea"/>
              </a:rPr>
              <a:t>中的无监督学习</a:t>
            </a:r>
            <a:endParaRPr lang="zh-CN" altLang="en-US">
              <a:sym typeface="+mn-ea"/>
            </a:endParaRPr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9" name="内容占位符 8"/>
          <p:cNvSpPr/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r>
              <a:rPr lang="zh-CN" altLang="en-US"/>
              <a:t>降维</a:t>
            </a:r>
            <a:endParaRPr lang="en-US" altLang="zh-CN"/>
          </a:p>
          <a:p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066165" y="4249420"/>
            <a:ext cx="10287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詹姆斯完整统计数据还有抢断、盖帽和犯规，但这些对预测比赛输赢、效率值都没什么用，因此可以通过降维的方法将其去除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注：实际应用中的降维往往复杂很多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165" y="2393315"/>
            <a:ext cx="7112635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1.4 </a:t>
            </a:r>
            <a:r>
              <a:rPr lang="zh-CN" altLang="en-US">
                <a:sym typeface="+mn-ea"/>
              </a:rPr>
              <a:t>性能度量</a:t>
            </a:r>
            <a:endParaRPr lang="zh-CN" altLang="en-US">
              <a:sym typeface="+mn-ea"/>
            </a:endParaRPr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9" name="内容占位符 8"/>
          <p:cNvSpPr/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回归和分类任务中最常见的误差函数以及一些有用的性能度量如下。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6470" y="3258820"/>
            <a:ext cx="6600825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回归任务</a:t>
            </a:r>
            <a:endParaRPr>
              <a:sym typeface="+mn-ea"/>
            </a:endParaRPr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9" name="内容占位符 8"/>
          <p:cNvSpPr/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回归任务的误差函数估量在数据集 D 上模型的连续型预测值 h(x) 与连续型真实值 y 的距离，h(x) 和 y 可以取任意实数。误差函数是一个非负实值函数，通常使用 ED[h] 来表示。图表展示如下。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185160"/>
            <a:ext cx="6096000" cy="3448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285" y="3118485"/>
            <a:ext cx="447675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分类</a:t>
            </a:r>
            <a:r>
              <a:rPr>
                <a:sym typeface="+mn-ea"/>
              </a:rPr>
              <a:t>任务</a:t>
            </a:r>
            <a:endParaRPr>
              <a:sym typeface="+mn-ea"/>
            </a:endParaRPr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9" name="内容占位符 8"/>
          <p:cNvSpPr/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分类任务的误差函数估量在数据集 D 上模型的离散型预测值 h(x) 与离散型真实值 y 的不一致程度，惯例是 y 和 h(x) 取±1，比如正类取 1 负类取 -1。图表展示如下。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955" y="3054985"/>
            <a:ext cx="6630035" cy="3644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150" y="3054985"/>
            <a:ext cx="4324985" cy="36271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分类</a:t>
            </a:r>
            <a:r>
              <a:rPr>
                <a:sym typeface="+mn-ea"/>
              </a:rPr>
              <a:t>任务</a:t>
            </a:r>
            <a:endParaRPr>
              <a:sym typeface="+mn-ea"/>
            </a:endParaRPr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9" name="内容占位符 8"/>
          <p:cNvSpPr/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/>
              <a:t>错误率：分类错误的样本数占样本总数的比例称为错误率 (error rate)，相应的分类正确的样本数占样本总数的比例称为精度 (accuracy)。在 10 个样本中有 2 个样本分类错误，则错误率为 20%，而精度为 80%。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查准率和查全率：错误率和精度虽然常用，但是不能满足所有任务需求。假定用训练好的模型预测骑士赢球，显然，错误率衡量了多少比赛实际是赢球但预测成输球。但是若我们关心的是“预测出的比赛中有多少是赢球”，或“赢球的比赛中有多少被预测出了”，那么错误率这个单一指标显然就不够用了，这时需要引进更为细分的性能度量，即查准率 (precision) 和查全率 (recall)。</a:t>
            </a:r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sym typeface="+mn-ea"/>
              </a:rPr>
              <a:t>1.5 模型</a:t>
            </a:r>
            <a:endParaRPr>
              <a:sym typeface="+mn-ea"/>
            </a:endParaRPr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9175" y="2169795"/>
            <a:ext cx="4779645" cy="43516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9175" y="1801495"/>
            <a:ext cx="3447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有监督模型如下图所示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02475" y="1801495"/>
            <a:ext cx="36093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无监督模型包括各种聚类分析 (KMeans, DBSCAN)、主成分分析 (PCA)、独立成分分析 (ICA)、隐含狄利克雷分配 (LDA) 等等。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SO_Shape"/>
          <p:cNvSpPr/>
          <p:nvPr/>
        </p:nvSpPr>
        <p:spPr>
          <a:xfrm>
            <a:off x="4695092" y="1808737"/>
            <a:ext cx="3760764" cy="3240526"/>
          </a:xfrm>
          <a:custGeom>
            <a:avLst/>
            <a:gdLst>
              <a:gd name="connsiteX0" fmla="*/ 758698 w 1517396"/>
              <a:gd name="connsiteY0" fmla="*/ 189989 h 1308100"/>
              <a:gd name="connsiteX1" fmla="*/ 170672 w 1517396"/>
              <a:gd name="connsiteY1" fmla="*/ 1203827 h 1308100"/>
              <a:gd name="connsiteX2" fmla="*/ 1346724 w 1517396"/>
              <a:gd name="connsiteY2" fmla="*/ 1203827 h 1308100"/>
              <a:gd name="connsiteX3" fmla="*/ 758698 w 1517396"/>
              <a:gd name="connsiteY3" fmla="*/ 0 h 1308100"/>
              <a:gd name="connsiteX4" fmla="*/ 1517396 w 1517396"/>
              <a:gd name="connsiteY4" fmla="*/ 1308100 h 1308100"/>
              <a:gd name="connsiteX5" fmla="*/ 0 w 1517396"/>
              <a:gd name="connsiteY5" fmla="*/ 13081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7396" h="1308100">
                <a:moveTo>
                  <a:pt x="758698" y="189989"/>
                </a:moveTo>
                <a:lnTo>
                  <a:pt x="170672" y="1203827"/>
                </a:lnTo>
                <a:lnTo>
                  <a:pt x="1346724" y="1203827"/>
                </a:lnTo>
                <a:close/>
                <a:moveTo>
                  <a:pt x="758698" y="0"/>
                </a:moveTo>
                <a:lnTo>
                  <a:pt x="1517396" y="1308100"/>
                </a:lnTo>
                <a:lnTo>
                  <a:pt x="0" y="1308100"/>
                </a:lnTo>
                <a:close/>
              </a:path>
            </a:pathLst>
          </a:custGeom>
          <a:solidFill>
            <a:srgbClr val="AA96D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KSO_Shape"/>
          <p:cNvSpPr/>
          <p:nvPr/>
        </p:nvSpPr>
        <p:spPr>
          <a:xfrm>
            <a:off x="3365108" y="2011347"/>
            <a:ext cx="3760764" cy="3240526"/>
          </a:xfrm>
          <a:custGeom>
            <a:avLst/>
            <a:gdLst>
              <a:gd name="connsiteX0" fmla="*/ 170672 w 1517396"/>
              <a:gd name="connsiteY0" fmla="*/ 104273 h 1308100"/>
              <a:gd name="connsiteX1" fmla="*/ 758698 w 1517396"/>
              <a:gd name="connsiteY1" fmla="*/ 1118111 h 1308100"/>
              <a:gd name="connsiteX2" fmla="*/ 1346724 w 1517396"/>
              <a:gd name="connsiteY2" fmla="*/ 104273 h 1308100"/>
              <a:gd name="connsiteX3" fmla="*/ 0 w 1517396"/>
              <a:gd name="connsiteY3" fmla="*/ 0 h 1308100"/>
              <a:gd name="connsiteX4" fmla="*/ 1517396 w 1517396"/>
              <a:gd name="connsiteY4" fmla="*/ 0 h 1308100"/>
              <a:gd name="connsiteX5" fmla="*/ 758698 w 1517396"/>
              <a:gd name="connsiteY5" fmla="*/ 13081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7396" h="1308100">
                <a:moveTo>
                  <a:pt x="170672" y="104273"/>
                </a:moveTo>
                <a:lnTo>
                  <a:pt x="758698" y="1118111"/>
                </a:lnTo>
                <a:lnTo>
                  <a:pt x="1346724" y="104273"/>
                </a:lnTo>
                <a:close/>
                <a:moveTo>
                  <a:pt x="0" y="0"/>
                </a:moveTo>
                <a:lnTo>
                  <a:pt x="1517396" y="0"/>
                </a:lnTo>
                <a:lnTo>
                  <a:pt x="758698" y="1308100"/>
                </a:lnTo>
                <a:close/>
              </a:path>
            </a:pathLst>
          </a:custGeom>
          <a:solidFill>
            <a:srgbClr val="FCBAD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16701" y="2727531"/>
            <a:ext cx="635859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FFFFD2"/>
                </a:solidFill>
                <a:latin typeface="Berlin Sans FB Demi" panose="020E0802020502020306" pitchFamily="34" charset="0"/>
              </a:rPr>
              <a:t>2 SKlearn</a:t>
            </a:r>
            <a:r>
              <a:rPr lang="zh-CN" altLang="en-US" sz="7200" dirty="0">
                <a:solidFill>
                  <a:srgbClr val="FFFFD2"/>
                </a:solidFill>
                <a:latin typeface="Berlin Sans FB Demi" panose="020E0802020502020306" pitchFamily="34" charset="0"/>
              </a:rPr>
              <a:t>介绍</a:t>
            </a:r>
            <a:endParaRPr lang="zh-CN" altLang="en-US" sz="7200" dirty="0">
              <a:solidFill>
                <a:srgbClr val="FFFFD2"/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2 Sklearn </a:t>
            </a:r>
            <a:r>
              <a:rPr lang="zh-CN" altLang="en-US">
                <a:sym typeface="+mn-ea"/>
              </a:rPr>
              <a:t>数据</a:t>
            </a:r>
            <a:endParaRPr lang="zh-CN" altLang="en-US">
              <a:sym typeface="+mn-ea"/>
            </a:endParaRPr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9" name="内容占位符 8"/>
          <p:cNvSpPr/>
          <p:nvPr>
            <p:ph idx="1"/>
          </p:nvPr>
        </p:nvSpPr>
        <p:spPr>
          <a:xfrm>
            <a:off x="838200" y="1691005"/>
            <a:ext cx="10515600" cy="483616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/>
              <a:t>Sklearn 和之前讨论的 NumPy, SciPy, Pandas, Matplotlib 相似，就是一个处理特殊任务的包，Sklearn 就是处理机器学习 (有监督学习和无监督学习) 的包，更精确的说，它里面有六个任务模块和一个数据引入模块：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lvl="1"/>
            <a:r>
              <a:rPr lang="en-US" altLang="zh-CN"/>
              <a:t>有监督学习的分类任务</a:t>
            </a:r>
            <a:endParaRPr lang="en-US" altLang="zh-CN"/>
          </a:p>
          <a:p>
            <a:pPr lvl="1"/>
            <a:r>
              <a:rPr lang="en-US" altLang="zh-CN"/>
              <a:t>有监督学习的回归任务</a:t>
            </a:r>
            <a:endParaRPr lang="en-US" altLang="zh-CN"/>
          </a:p>
          <a:p>
            <a:pPr lvl="1"/>
            <a:r>
              <a:rPr lang="en-US" altLang="zh-CN"/>
              <a:t>无监督学习的聚类任务</a:t>
            </a:r>
            <a:endParaRPr lang="en-US" altLang="zh-CN"/>
          </a:p>
          <a:p>
            <a:pPr lvl="1"/>
            <a:r>
              <a:rPr lang="en-US" altLang="zh-CN"/>
              <a:t>无监督学习的降维任务</a:t>
            </a:r>
            <a:endParaRPr lang="en-US" altLang="zh-CN"/>
          </a:p>
          <a:p>
            <a:pPr lvl="1"/>
            <a:r>
              <a:rPr lang="en-US" altLang="zh-CN"/>
              <a:t>数据预处理任务</a:t>
            </a:r>
            <a:endParaRPr lang="en-US" altLang="zh-CN"/>
          </a:p>
          <a:p>
            <a:pPr lvl="1"/>
            <a:r>
              <a:rPr lang="en-US" altLang="zh-CN"/>
              <a:t>模型选择任务</a:t>
            </a:r>
            <a:endParaRPr lang="en-US" altLang="zh-CN"/>
          </a:p>
          <a:p>
            <a:pPr lvl="1"/>
            <a:r>
              <a:rPr lang="en-US" altLang="zh-CN"/>
              <a:t>数据引入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2.1 </a:t>
            </a:r>
            <a:r>
              <a:rPr>
                <a:sym typeface="+mn-ea"/>
              </a:rPr>
              <a:t>数据格式</a:t>
            </a:r>
            <a:endParaRPr>
              <a:sym typeface="+mn-ea"/>
            </a:endParaRPr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9" name="内容占位符 8"/>
          <p:cNvSpPr/>
          <p:nvPr>
            <p:ph idx="1"/>
          </p:nvPr>
        </p:nvSpPr>
        <p:spPr>
          <a:xfrm>
            <a:off x="838200" y="1691005"/>
            <a:ext cx="10515600" cy="483616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/>
              <a:t>在 Sklean 里，模型能即用的数据有两种形式：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514350" indent="-514350">
              <a:buAutoNum type="arabicPeriod"/>
            </a:pPr>
            <a:r>
              <a:rPr lang="en-US" altLang="zh-CN"/>
              <a:t>Numpy 二维数组 (ndarray) 的稠密数据 (dense data)，通常都是这种格式。</a:t>
            </a:r>
            <a:endParaRPr lang="en-US" altLang="zh-CN"/>
          </a:p>
          <a:p>
            <a:pPr marL="514350" indent="-514350">
              <a:buAutoNum type="arabicPeriod"/>
            </a:pPr>
            <a:endParaRPr lang="en-US" altLang="zh-CN"/>
          </a:p>
          <a:p>
            <a:pPr marL="514350" indent="-514350">
              <a:buAutoNum type="arabicPeriod"/>
            </a:pPr>
            <a:r>
              <a:rPr lang="en-US" altLang="zh-CN"/>
              <a:t>SciPy 矩阵 (scipy.sparse.matrix) 的稀疏数据 (sparse data)，比如文本分析每个单词 (字典有 100000 个词) 做独热编码得到矩阵有很多 0，这时用 ndarray 就不合适了，太耗内存。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Sklearn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Sklearn (全称 Scikit-Learn) 是基于 Python 语言的机器学习工具。它建立在 NumPy, SciPy, Pandas 和 Matplotlib 之上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Sklearn 里面有六大任务模块：分别是分类、回归、聚类、降维、模型选择和预处理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2.1.1 </a:t>
            </a:r>
            <a:r>
              <a:rPr>
                <a:sym typeface="+mn-ea"/>
              </a:rPr>
              <a:t>数据格式</a:t>
            </a:r>
            <a:r>
              <a:rPr lang="zh-CN">
                <a:sym typeface="+mn-ea"/>
              </a:rPr>
              <a:t>示例</a:t>
            </a:r>
            <a:endParaRPr lang="zh-CN">
              <a:sym typeface="+mn-ea"/>
            </a:endParaRPr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9" name="内容占位符 8"/>
          <p:cNvSpPr/>
          <p:nvPr>
            <p:ph idx="1"/>
          </p:nvPr>
        </p:nvSpPr>
        <p:spPr>
          <a:xfrm>
            <a:off x="838200" y="1577975"/>
            <a:ext cx="11236325" cy="5172075"/>
          </a:xfrm>
        </p:spPr>
        <p:txBody>
          <a:bodyPr>
            <a:normAutofit fontScale="70000"/>
          </a:bodyPr>
          <a:p>
            <a:pPr marL="0" indent="0">
              <a:buNone/>
            </a:pPr>
            <a:r>
              <a:rPr lang="en-US" altLang="zh-CN"/>
              <a:t>上述数据在机器学习中通常用符号 X 表示，是模型自变量。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它的大小 = [样本数, 特征数]，</a:t>
            </a:r>
            <a:r>
              <a:rPr lang="zh-CN" altLang="en-US"/>
              <a:t>如</a:t>
            </a:r>
            <a:r>
              <a:rPr lang="en-US" altLang="zh-CN"/>
              <a:t>下图所示。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该房屋数据有 21000 条包括平方英尺，卧室数，楼层，日期，翻新年份等等 21 栏。该数据形状为 [21000, 21] 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有监督学习除了需要特征 X 还需要标签 y，而 y 通常就是 Numpy 一维数组，无监督学习没有 y。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059430"/>
            <a:ext cx="8832215" cy="301752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2.2 </a:t>
            </a:r>
            <a:r>
              <a:rPr lang="zh-CN">
                <a:sym typeface="+mn-ea"/>
              </a:rPr>
              <a:t>自带数据集</a:t>
            </a:r>
            <a:endParaRPr lang="zh-CN">
              <a:sym typeface="+mn-ea"/>
            </a:endParaRPr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9" name="内容占位符 8"/>
          <p:cNvSpPr/>
          <p:nvPr>
            <p:ph idx="1"/>
          </p:nvPr>
        </p:nvSpPr>
        <p:spPr>
          <a:xfrm>
            <a:off x="838200" y="1577975"/>
            <a:ext cx="11236325" cy="517207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/>
              <a:t>Sklearn 里面有很多自带数据集供用户使用。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特例描述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717800"/>
            <a:ext cx="8408035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2.2 </a:t>
            </a:r>
            <a:r>
              <a:rPr lang="zh-CN">
                <a:sym typeface="+mn-ea"/>
              </a:rPr>
              <a:t>自带数据集</a:t>
            </a:r>
            <a:endParaRPr lang="zh-CN">
              <a:sym typeface="+mn-ea"/>
            </a:endParaRPr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9" name="内容占位符 8"/>
          <p:cNvSpPr/>
          <p:nvPr>
            <p:ph idx="1"/>
          </p:nvPr>
        </p:nvSpPr>
        <p:spPr>
          <a:xfrm>
            <a:off x="838200" y="1577975"/>
            <a:ext cx="11236325" cy="517207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/>
              <a:t>代码</a:t>
            </a:r>
            <a:r>
              <a:rPr lang="zh-CN" altLang="en-US"/>
              <a:t>展示</a:t>
            </a:r>
            <a:r>
              <a:rPr lang="en-US" altLang="zh-CN"/>
              <a:t>：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sym typeface="+mn-ea"/>
              </a:rPr>
              <a:t>Sklearn 三种引入数据形式</a:t>
            </a:r>
            <a:endParaRPr>
              <a:sym typeface="+mn-ea"/>
            </a:endParaRPr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6" name="内容占位符 2"/>
          <p:cNvSpPr/>
          <p:nvPr/>
        </p:nvSpPr>
        <p:spPr>
          <a:xfrm>
            <a:off x="965200" y="1456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>
                <a:sym typeface="+mn-ea"/>
              </a:rPr>
              <a:t>打包好的数据：对于小数据集，用 sklearn.datasets.load_*</a:t>
            </a:r>
            <a:endParaRPr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>
                <a:sym typeface="+mn-ea"/>
              </a:rPr>
              <a:t>分流下载数据：对于大数据集，用 sklearn.datasets.fetch_*</a:t>
            </a:r>
            <a:endParaRPr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>
                <a:sym typeface="+mn-ea"/>
              </a:rPr>
              <a:t>随机创建数据：为了快速展示，用 sklearn.datasets.make_*</a:t>
            </a:r>
            <a:endParaRPr>
              <a:sym typeface="+mn-ea"/>
            </a:endParaRP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 sz="2800"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SO_Shape"/>
          <p:cNvSpPr/>
          <p:nvPr/>
        </p:nvSpPr>
        <p:spPr>
          <a:xfrm>
            <a:off x="4695092" y="1808737"/>
            <a:ext cx="3760764" cy="3240526"/>
          </a:xfrm>
          <a:custGeom>
            <a:avLst/>
            <a:gdLst>
              <a:gd name="connsiteX0" fmla="*/ 758698 w 1517396"/>
              <a:gd name="connsiteY0" fmla="*/ 189989 h 1308100"/>
              <a:gd name="connsiteX1" fmla="*/ 170672 w 1517396"/>
              <a:gd name="connsiteY1" fmla="*/ 1203827 h 1308100"/>
              <a:gd name="connsiteX2" fmla="*/ 1346724 w 1517396"/>
              <a:gd name="connsiteY2" fmla="*/ 1203827 h 1308100"/>
              <a:gd name="connsiteX3" fmla="*/ 758698 w 1517396"/>
              <a:gd name="connsiteY3" fmla="*/ 0 h 1308100"/>
              <a:gd name="connsiteX4" fmla="*/ 1517396 w 1517396"/>
              <a:gd name="connsiteY4" fmla="*/ 1308100 h 1308100"/>
              <a:gd name="connsiteX5" fmla="*/ 0 w 1517396"/>
              <a:gd name="connsiteY5" fmla="*/ 13081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7396" h="1308100">
                <a:moveTo>
                  <a:pt x="758698" y="189989"/>
                </a:moveTo>
                <a:lnTo>
                  <a:pt x="170672" y="1203827"/>
                </a:lnTo>
                <a:lnTo>
                  <a:pt x="1346724" y="1203827"/>
                </a:lnTo>
                <a:close/>
                <a:moveTo>
                  <a:pt x="758698" y="0"/>
                </a:moveTo>
                <a:lnTo>
                  <a:pt x="1517396" y="1308100"/>
                </a:lnTo>
                <a:lnTo>
                  <a:pt x="0" y="1308100"/>
                </a:lnTo>
                <a:close/>
              </a:path>
            </a:pathLst>
          </a:custGeom>
          <a:solidFill>
            <a:srgbClr val="AA96D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KSO_Shape"/>
          <p:cNvSpPr/>
          <p:nvPr/>
        </p:nvSpPr>
        <p:spPr>
          <a:xfrm>
            <a:off x="3365108" y="2011347"/>
            <a:ext cx="3760764" cy="3240526"/>
          </a:xfrm>
          <a:custGeom>
            <a:avLst/>
            <a:gdLst>
              <a:gd name="connsiteX0" fmla="*/ 170672 w 1517396"/>
              <a:gd name="connsiteY0" fmla="*/ 104273 h 1308100"/>
              <a:gd name="connsiteX1" fmla="*/ 758698 w 1517396"/>
              <a:gd name="connsiteY1" fmla="*/ 1118111 h 1308100"/>
              <a:gd name="connsiteX2" fmla="*/ 1346724 w 1517396"/>
              <a:gd name="connsiteY2" fmla="*/ 104273 h 1308100"/>
              <a:gd name="connsiteX3" fmla="*/ 0 w 1517396"/>
              <a:gd name="connsiteY3" fmla="*/ 0 h 1308100"/>
              <a:gd name="connsiteX4" fmla="*/ 1517396 w 1517396"/>
              <a:gd name="connsiteY4" fmla="*/ 0 h 1308100"/>
              <a:gd name="connsiteX5" fmla="*/ 758698 w 1517396"/>
              <a:gd name="connsiteY5" fmla="*/ 13081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7396" h="1308100">
                <a:moveTo>
                  <a:pt x="170672" y="104273"/>
                </a:moveTo>
                <a:lnTo>
                  <a:pt x="758698" y="1118111"/>
                </a:lnTo>
                <a:lnTo>
                  <a:pt x="1346724" y="104273"/>
                </a:lnTo>
                <a:close/>
                <a:moveTo>
                  <a:pt x="0" y="0"/>
                </a:moveTo>
                <a:lnTo>
                  <a:pt x="1517396" y="0"/>
                </a:lnTo>
                <a:lnTo>
                  <a:pt x="758698" y="1308100"/>
                </a:lnTo>
                <a:close/>
              </a:path>
            </a:pathLst>
          </a:custGeom>
          <a:solidFill>
            <a:srgbClr val="FCBAD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16701" y="2727531"/>
            <a:ext cx="635859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FFFFD2"/>
                </a:solidFill>
                <a:latin typeface="Berlin Sans FB Demi" panose="020E0802020502020306" pitchFamily="34" charset="0"/>
              </a:rPr>
              <a:t>3 </a:t>
            </a:r>
            <a:r>
              <a:rPr lang="zh-CN" altLang="en-US" sz="7200" dirty="0">
                <a:solidFill>
                  <a:srgbClr val="FFFFD2"/>
                </a:solidFill>
                <a:latin typeface="Berlin Sans FB Demi" panose="020E0802020502020306" pitchFamily="34" charset="0"/>
              </a:rPr>
              <a:t>核心 </a:t>
            </a:r>
            <a:r>
              <a:rPr lang="en-US" altLang="zh-CN" sz="7200" dirty="0">
                <a:solidFill>
                  <a:srgbClr val="FFFFD2"/>
                </a:solidFill>
                <a:latin typeface="Berlin Sans FB Demi" panose="020E0802020502020306" pitchFamily="34" charset="0"/>
              </a:rPr>
              <a:t>API</a:t>
            </a:r>
            <a:endParaRPr lang="en-US" altLang="zh-CN" sz="7200" dirty="0">
              <a:solidFill>
                <a:srgbClr val="FFFFD2"/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3.1 </a:t>
            </a:r>
            <a:r>
              <a:rPr lang="zh-CN" altLang="en-US">
                <a:sym typeface="+mn-ea"/>
              </a:rPr>
              <a:t>估计器</a:t>
            </a:r>
            <a:endParaRPr lang="zh-CN" altLang="en-US">
              <a:sym typeface="+mn-ea"/>
            </a:endParaRPr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6" name="内容占位符 2"/>
          <p:cNvSpPr/>
          <p:nvPr/>
        </p:nvSpPr>
        <p:spPr>
          <a:xfrm>
            <a:off x="965200" y="1456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>
                <a:sym typeface="+mn-ea"/>
              </a:rPr>
              <a:t>估计器 (estimator) 当然是估计器 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	- 拟合器 (fitter) - 具有拟合功能的估计器</a:t>
            </a:r>
            <a:endParaRPr lang="en-US">
              <a:sym typeface="+mn-ea"/>
            </a:endParaRPr>
          </a:p>
          <a:p>
            <a:pPr marL="0" indent="0">
              <a:buNone/>
            </a:pPr>
            <a:endParaRPr>
              <a:sym typeface="+mn-ea"/>
            </a:endParaRPr>
          </a:p>
          <a:p>
            <a:pPr marL="0" indent="0">
              <a:buNone/>
            </a:pPr>
            <a:r>
              <a:rPr>
                <a:sym typeface="+mn-ea"/>
              </a:rPr>
              <a:t>预测器 (predictor) 是具有预测功能的估计器</a:t>
            </a:r>
            <a:endParaRPr>
              <a:sym typeface="+mn-ea"/>
            </a:endParaRPr>
          </a:p>
          <a:p>
            <a:pPr marL="0" indent="0">
              <a:buNone/>
            </a:pPr>
            <a:endParaRPr>
              <a:sym typeface="+mn-ea"/>
            </a:endParaRPr>
          </a:p>
          <a:p>
            <a:pPr marL="0" indent="0">
              <a:buNone/>
            </a:pPr>
            <a:r>
              <a:rPr>
                <a:sym typeface="+mn-ea"/>
              </a:rPr>
              <a:t>转换器 (transformer) 是具有转换功能的估计器</a:t>
            </a:r>
            <a:endParaRPr>
              <a:sym typeface="+mn-ea"/>
            </a:endParaRP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 sz="2800">
              <a:sym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创建估计器</a:t>
            </a:r>
            <a:endParaRPr lang="zh-CN" altLang="en-US">
              <a:sym typeface="+mn-ea"/>
            </a:endParaRPr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6" name="内容占位符 2"/>
          <p:cNvSpPr/>
          <p:nvPr/>
        </p:nvSpPr>
        <p:spPr>
          <a:xfrm>
            <a:off x="965200" y="1456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>
                <a:sym typeface="+mn-ea"/>
              </a:rPr>
              <a:t>任何可以基于数据集对一些参数进行估计的对象都被称为估计器。</a:t>
            </a:r>
            <a:endParaRPr>
              <a:sym typeface="+mn-ea"/>
            </a:endParaRPr>
          </a:p>
          <a:p>
            <a:pPr marL="0" indent="0">
              <a:buNone/>
            </a:pPr>
            <a:endParaRPr>
              <a:sym typeface="+mn-ea"/>
            </a:endParaRPr>
          </a:p>
          <a:p>
            <a:pPr marL="0" indent="0">
              <a:buNone/>
            </a:pPr>
            <a:r>
              <a:rPr>
                <a:sym typeface="+mn-ea"/>
              </a:rPr>
              <a:t>两个核心点：</a:t>
            </a:r>
            <a:endParaRPr>
              <a:sym typeface="+mn-ea"/>
            </a:endParaRPr>
          </a:p>
          <a:p>
            <a:pPr marL="457200" lvl="1" indent="0">
              <a:buNone/>
            </a:pPr>
            <a:r>
              <a:rPr>
                <a:sym typeface="+mn-ea"/>
              </a:rPr>
              <a:t>1. 需要输入数据，</a:t>
            </a:r>
            <a:endParaRPr>
              <a:sym typeface="+mn-ea"/>
            </a:endParaRPr>
          </a:p>
          <a:p>
            <a:pPr marL="457200" lvl="1" indent="0">
              <a:buNone/>
            </a:pPr>
            <a:r>
              <a:rPr>
                <a:sym typeface="+mn-ea"/>
              </a:rPr>
              <a:t>2. 可以估计参数。估计器首先被创建，然后被拟合。</a:t>
            </a:r>
            <a:endParaRPr>
              <a:sym typeface="+mn-ea"/>
            </a:endParaRPr>
          </a:p>
          <a:p>
            <a:pPr marL="0" indent="0">
              <a:buNone/>
            </a:pPr>
            <a:endParaRPr>
              <a:sym typeface="+mn-ea"/>
            </a:endParaRPr>
          </a:p>
          <a:p>
            <a:pPr marL="0" indent="0">
              <a:buNone/>
            </a:pPr>
            <a:r>
              <a:rPr lang="en-US" altLang="zh-CN"/>
              <a:t>创建估计器：需要设置一组超参数，比如</a:t>
            </a:r>
            <a:endParaRPr lang="en-US" altLang="zh-CN"/>
          </a:p>
          <a:p>
            <a:pPr lvl="1"/>
            <a:r>
              <a:rPr lang="en-US" altLang="zh-CN"/>
              <a:t>线性回归里超参数 normalize=True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K 均值里超参数 n_clusters=3</a:t>
            </a:r>
            <a:endParaRPr lang="en-US" altLang="zh-CN"/>
          </a:p>
          <a:p>
            <a:pPr lvl="1"/>
            <a:endParaRPr lang="en-US" altLang="zh-CN"/>
          </a:p>
          <a:p>
            <a:pPr marL="0" lvl="0" indent="0">
              <a:buNone/>
            </a:pPr>
            <a:r>
              <a:rPr lang="zh-CN" altLang="en-US"/>
              <a:t>注</a:t>
            </a:r>
            <a:r>
              <a:rPr lang="en-US" altLang="zh-CN"/>
              <a:t>:</a:t>
            </a:r>
            <a:r>
              <a:rPr lang="zh-CN" altLang="en-US"/>
              <a:t> model 中有很多超参数，不可能一开始都知道要设置什么值，没设置的用 Sklearn 会给个合理的默认值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 sz="2800"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拟合估计器</a:t>
            </a:r>
            <a:endParaRPr lang="zh-CN" altLang="en-US">
              <a:sym typeface="+mn-ea"/>
            </a:endParaRPr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6" name="内容占位符 2"/>
          <p:cNvSpPr/>
          <p:nvPr/>
        </p:nvSpPr>
        <p:spPr>
          <a:xfrm>
            <a:off x="965200" y="1456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需要训练集。在有监督学习中的代码范式为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    model.fit( X_train, y_train )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在无监督学习中的代码范式为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    model.fit( X_train )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 sz="2800"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线性回归</a:t>
            </a:r>
            <a:endParaRPr lang="zh-CN" altLang="en-US">
              <a:sym typeface="+mn-ea"/>
            </a:endParaRPr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6" name="内容占位符 2"/>
          <p:cNvSpPr/>
          <p:nvPr/>
        </p:nvSpPr>
        <p:spPr>
          <a:xfrm>
            <a:off x="965200" y="1456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首先从 sklearn 下的 linear_model 中引入 LinearRegression，再创建估计器起名 model，设置超参数 normalize 为 True，指的在每个特征值上做标准化，这样会加速数值运算。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（代码示例）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 sz="2800"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3.2 预测器</a:t>
            </a:r>
            <a:endParaRPr lang="en-US" altLang="zh-CN">
              <a:sym typeface="+mn-ea"/>
            </a:endParaRPr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6" name="内容占位符 2"/>
          <p:cNvSpPr/>
          <p:nvPr/>
        </p:nvSpPr>
        <p:spPr>
          <a:xfrm>
            <a:off x="965200" y="1456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定义：预测器在估计器上做了一个延展，延展出预测的功能。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两个核心点：1. 基于学到的参数预测，2. 预测有很多指标。最常见的就是 predict() 函数：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model.predict(X_test)：评估模型在新数据上的表现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model.predict(X_train)：确认模型在老数据上的表现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 sz="2800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155" y="1569720"/>
            <a:ext cx="1022413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3.3 转换器</a:t>
            </a:r>
            <a:endParaRPr lang="en-US" altLang="zh-CN">
              <a:sym typeface="+mn-ea"/>
            </a:endParaRPr>
          </a:p>
        </p:txBody>
      </p:sp>
      <p:sp>
        <p:nvSpPr>
          <p:cNvPr id="5" name="内容占位符 2"/>
          <p:cNvSpPr/>
          <p:nvPr/>
        </p:nvSpPr>
        <p:spPr>
          <a:xfrm>
            <a:off x="838200" y="1329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6" name="内容占位符 2"/>
          <p:cNvSpPr/>
          <p:nvPr/>
        </p:nvSpPr>
        <p:spPr>
          <a:xfrm>
            <a:off x="965200" y="1456055"/>
            <a:ext cx="10515600" cy="46621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定义：转换器也是一种估计器，两者都带拟合功能，但估计器做完拟合来预测，而转换器做完拟合来转换。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核心点：估计器里 fit + predict，转换器里 fit + transform。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两大类转换器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1.将分类型变量 (categorical) 编码成数值型变量 (numerical)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2.规范化 (normalize) 或标准化 (standardize) 数值型变量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 sz="2800"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>
            <a:stCxn id="11" idx="0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22225">
            <a:solidFill>
              <a:srgbClr val="AA96D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362178" y="0"/>
            <a:ext cx="5467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FFFFD2"/>
                </a:solidFill>
                <a:latin typeface="Berlin Sans FB Demi" panose="020E0802020502020306" pitchFamily="34" charset="0"/>
              </a:rPr>
              <a:t>SET Your Title</a:t>
            </a:r>
            <a:endParaRPr lang="zh-CN" altLang="en-US" sz="5400" dirty="0">
              <a:solidFill>
                <a:srgbClr val="FFFFD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82492" y="723275"/>
            <a:ext cx="402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FFD2"/>
                </a:solidFill>
                <a:latin typeface="Constantia" panose="02030602050306030303" pitchFamily="18" charset="0"/>
                <a:cs typeface="Aharoni" panose="02010803020104030203" pitchFamily="2" charset="-79"/>
              </a:rPr>
              <a:t>You could add something here</a:t>
            </a:r>
            <a:endParaRPr lang="zh-CN" altLang="en-US" sz="2000" dirty="0">
              <a:solidFill>
                <a:srgbClr val="FFFFD2"/>
              </a:solidFill>
              <a:latin typeface="Constantia" panose="02030602050306030303" pitchFamily="18" charset="0"/>
              <a:cs typeface="Aharoni" panose="02010803020104030203" pitchFamily="2" charset="-79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362178" y="2419642"/>
            <a:ext cx="4065563" cy="0"/>
          </a:xfrm>
          <a:prstGeom prst="line">
            <a:avLst/>
          </a:prstGeom>
          <a:ln w="19050">
            <a:solidFill>
              <a:srgbClr val="FFFF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764258" y="4232029"/>
            <a:ext cx="4065563" cy="0"/>
          </a:xfrm>
          <a:prstGeom prst="line">
            <a:avLst/>
          </a:prstGeom>
          <a:ln w="19050">
            <a:solidFill>
              <a:srgbClr val="FFFF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472375" y="5948289"/>
            <a:ext cx="4065563" cy="0"/>
          </a:xfrm>
          <a:prstGeom prst="line">
            <a:avLst/>
          </a:prstGeom>
          <a:ln w="19050">
            <a:solidFill>
              <a:srgbClr val="FFFF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KSO_Shape"/>
          <p:cNvSpPr/>
          <p:nvPr/>
        </p:nvSpPr>
        <p:spPr bwMode="auto">
          <a:xfrm>
            <a:off x="6252502" y="1532495"/>
            <a:ext cx="1006427" cy="857140"/>
          </a:xfrm>
          <a:custGeom>
            <a:avLst/>
            <a:gdLst/>
            <a:ahLst/>
            <a:cxnLst/>
            <a:rect l="0" t="0" r="r" b="b"/>
            <a:pathLst>
              <a:path w="4999037" h="4260141">
                <a:moveTo>
                  <a:pt x="1900345" y="3557911"/>
                </a:moveTo>
                <a:lnTo>
                  <a:pt x="3097730" y="3557911"/>
                </a:lnTo>
                <a:lnTo>
                  <a:pt x="3102535" y="3590573"/>
                </a:lnTo>
                <a:lnTo>
                  <a:pt x="3107340" y="3623235"/>
                </a:lnTo>
                <a:lnTo>
                  <a:pt x="3113106" y="3656858"/>
                </a:lnTo>
                <a:lnTo>
                  <a:pt x="3119833" y="3691441"/>
                </a:lnTo>
                <a:lnTo>
                  <a:pt x="3126560" y="3717378"/>
                </a:lnTo>
                <a:lnTo>
                  <a:pt x="3134248" y="3744276"/>
                </a:lnTo>
                <a:lnTo>
                  <a:pt x="3140975" y="3769253"/>
                </a:lnTo>
                <a:lnTo>
                  <a:pt x="3148663" y="3795190"/>
                </a:lnTo>
                <a:lnTo>
                  <a:pt x="3158272" y="3821127"/>
                </a:lnTo>
                <a:lnTo>
                  <a:pt x="3166921" y="3846104"/>
                </a:lnTo>
                <a:lnTo>
                  <a:pt x="3177492" y="3871081"/>
                </a:lnTo>
                <a:lnTo>
                  <a:pt x="3189024" y="3895097"/>
                </a:lnTo>
                <a:lnTo>
                  <a:pt x="3200556" y="3919113"/>
                </a:lnTo>
                <a:lnTo>
                  <a:pt x="3213048" y="3941208"/>
                </a:lnTo>
                <a:lnTo>
                  <a:pt x="3226502" y="3964263"/>
                </a:lnTo>
                <a:lnTo>
                  <a:pt x="3240917" y="3984437"/>
                </a:lnTo>
                <a:lnTo>
                  <a:pt x="3256293" y="4004610"/>
                </a:lnTo>
                <a:lnTo>
                  <a:pt x="3271668" y="4024784"/>
                </a:lnTo>
                <a:lnTo>
                  <a:pt x="3288966" y="4042075"/>
                </a:lnTo>
                <a:lnTo>
                  <a:pt x="3306264" y="4058406"/>
                </a:lnTo>
                <a:lnTo>
                  <a:pt x="3318757" y="4069934"/>
                </a:lnTo>
                <a:lnTo>
                  <a:pt x="3331249" y="4079540"/>
                </a:lnTo>
                <a:lnTo>
                  <a:pt x="3344703" y="4089147"/>
                </a:lnTo>
                <a:lnTo>
                  <a:pt x="3358157" y="4097793"/>
                </a:lnTo>
                <a:lnTo>
                  <a:pt x="3372572" y="4106438"/>
                </a:lnTo>
                <a:lnTo>
                  <a:pt x="3386026" y="4114123"/>
                </a:lnTo>
                <a:lnTo>
                  <a:pt x="3402362" y="4121809"/>
                </a:lnTo>
                <a:lnTo>
                  <a:pt x="3417738" y="4127573"/>
                </a:lnTo>
                <a:lnTo>
                  <a:pt x="3433114" y="4133336"/>
                </a:lnTo>
                <a:lnTo>
                  <a:pt x="3450411" y="4138140"/>
                </a:lnTo>
                <a:lnTo>
                  <a:pt x="3467709" y="4142943"/>
                </a:lnTo>
                <a:lnTo>
                  <a:pt x="3485007" y="4145825"/>
                </a:lnTo>
                <a:lnTo>
                  <a:pt x="3504227" y="4148707"/>
                </a:lnTo>
                <a:lnTo>
                  <a:pt x="3523446" y="4151589"/>
                </a:lnTo>
                <a:lnTo>
                  <a:pt x="3543627" y="4152549"/>
                </a:lnTo>
                <a:lnTo>
                  <a:pt x="3564769" y="4152549"/>
                </a:lnTo>
                <a:lnTo>
                  <a:pt x="3564769" y="4260141"/>
                </a:lnTo>
                <a:lnTo>
                  <a:pt x="1434268" y="4260141"/>
                </a:lnTo>
                <a:lnTo>
                  <a:pt x="1434268" y="4152549"/>
                </a:lnTo>
                <a:lnTo>
                  <a:pt x="1455409" y="4152549"/>
                </a:lnTo>
                <a:lnTo>
                  <a:pt x="1474629" y="4151589"/>
                </a:lnTo>
                <a:lnTo>
                  <a:pt x="1493849" y="4148707"/>
                </a:lnTo>
                <a:lnTo>
                  <a:pt x="1513068" y="4145825"/>
                </a:lnTo>
                <a:lnTo>
                  <a:pt x="1530366" y="4142943"/>
                </a:lnTo>
                <a:lnTo>
                  <a:pt x="1547664" y="4138140"/>
                </a:lnTo>
                <a:lnTo>
                  <a:pt x="1564962" y="4133336"/>
                </a:lnTo>
                <a:lnTo>
                  <a:pt x="1581298" y="4127573"/>
                </a:lnTo>
                <a:lnTo>
                  <a:pt x="1596674" y="4121809"/>
                </a:lnTo>
                <a:lnTo>
                  <a:pt x="1612050" y="4114123"/>
                </a:lnTo>
                <a:lnTo>
                  <a:pt x="1626465" y="4106438"/>
                </a:lnTo>
                <a:lnTo>
                  <a:pt x="1639918" y="4097793"/>
                </a:lnTo>
                <a:lnTo>
                  <a:pt x="1653372" y="4089147"/>
                </a:lnTo>
                <a:lnTo>
                  <a:pt x="1666826" y="4079540"/>
                </a:lnTo>
                <a:lnTo>
                  <a:pt x="1679319" y="4069934"/>
                </a:lnTo>
                <a:lnTo>
                  <a:pt x="1691811" y="4058406"/>
                </a:lnTo>
                <a:lnTo>
                  <a:pt x="1703343" y="4047839"/>
                </a:lnTo>
                <a:lnTo>
                  <a:pt x="1715836" y="4036311"/>
                </a:lnTo>
                <a:lnTo>
                  <a:pt x="1726407" y="4024784"/>
                </a:lnTo>
                <a:lnTo>
                  <a:pt x="1736978" y="4012295"/>
                </a:lnTo>
                <a:lnTo>
                  <a:pt x="1757158" y="3985397"/>
                </a:lnTo>
                <a:lnTo>
                  <a:pt x="1776378" y="3956578"/>
                </a:lnTo>
                <a:lnTo>
                  <a:pt x="1793676" y="3926798"/>
                </a:lnTo>
                <a:lnTo>
                  <a:pt x="1809052" y="3895097"/>
                </a:lnTo>
                <a:lnTo>
                  <a:pt x="1824427" y="3863396"/>
                </a:lnTo>
                <a:lnTo>
                  <a:pt x="1837881" y="3829773"/>
                </a:lnTo>
                <a:lnTo>
                  <a:pt x="1849413" y="3795190"/>
                </a:lnTo>
                <a:lnTo>
                  <a:pt x="1859984" y="3761568"/>
                </a:lnTo>
                <a:lnTo>
                  <a:pt x="1868632" y="3726984"/>
                </a:lnTo>
                <a:lnTo>
                  <a:pt x="1878242" y="3692401"/>
                </a:lnTo>
                <a:lnTo>
                  <a:pt x="1884969" y="3657818"/>
                </a:lnTo>
                <a:lnTo>
                  <a:pt x="1890735" y="3623235"/>
                </a:lnTo>
                <a:lnTo>
                  <a:pt x="1896501" y="3590573"/>
                </a:lnTo>
                <a:lnTo>
                  <a:pt x="1900345" y="3557911"/>
                </a:lnTo>
                <a:close/>
                <a:moveTo>
                  <a:pt x="344993" y="345832"/>
                </a:moveTo>
                <a:lnTo>
                  <a:pt x="344993" y="3036592"/>
                </a:lnTo>
                <a:lnTo>
                  <a:pt x="4655005" y="3036592"/>
                </a:lnTo>
                <a:lnTo>
                  <a:pt x="4655005" y="345832"/>
                </a:lnTo>
                <a:lnTo>
                  <a:pt x="344993" y="345832"/>
                </a:lnTo>
                <a:close/>
                <a:moveTo>
                  <a:pt x="142226" y="0"/>
                </a:moveTo>
                <a:lnTo>
                  <a:pt x="4857773" y="0"/>
                </a:lnTo>
                <a:lnTo>
                  <a:pt x="4872187" y="961"/>
                </a:lnTo>
                <a:lnTo>
                  <a:pt x="4885641" y="2882"/>
                </a:lnTo>
                <a:lnTo>
                  <a:pt x="4899095" y="6725"/>
                </a:lnTo>
                <a:lnTo>
                  <a:pt x="4913510" y="10567"/>
                </a:lnTo>
                <a:lnTo>
                  <a:pt x="4925042" y="17292"/>
                </a:lnTo>
                <a:lnTo>
                  <a:pt x="4936573" y="24016"/>
                </a:lnTo>
                <a:lnTo>
                  <a:pt x="4947144" y="32662"/>
                </a:lnTo>
                <a:lnTo>
                  <a:pt x="4957715" y="42268"/>
                </a:lnTo>
                <a:lnTo>
                  <a:pt x="4967325" y="51875"/>
                </a:lnTo>
                <a:lnTo>
                  <a:pt x="4975974" y="62442"/>
                </a:lnTo>
                <a:lnTo>
                  <a:pt x="4982701" y="73970"/>
                </a:lnTo>
                <a:lnTo>
                  <a:pt x="4988466" y="87419"/>
                </a:lnTo>
                <a:lnTo>
                  <a:pt x="4993271" y="99907"/>
                </a:lnTo>
                <a:lnTo>
                  <a:pt x="4996154" y="113356"/>
                </a:lnTo>
                <a:lnTo>
                  <a:pt x="4999037" y="127766"/>
                </a:lnTo>
                <a:lnTo>
                  <a:pt x="4999037" y="142175"/>
                </a:lnTo>
                <a:lnTo>
                  <a:pt x="4999037" y="3238327"/>
                </a:lnTo>
                <a:lnTo>
                  <a:pt x="4999037" y="3253697"/>
                </a:lnTo>
                <a:lnTo>
                  <a:pt x="4996154" y="3268106"/>
                </a:lnTo>
                <a:lnTo>
                  <a:pt x="4993271" y="3281555"/>
                </a:lnTo>
                <a:lnTo>
                  <a:pt x="4988466" y="3295004"/>
                </a:lnTo>
                <a:lnTo>
                  <a:pt x="4982701" y="3307493"/>
                </a:lnTo>
                <a:lnTo>
                  <a:pt x="4975974" y="3319021"/>
                </a:lnTo>
                <a:lnTo>
                  <a:pt x="4967325" y="3329588"/>
                </a:lnTo>
                <a:lnTo>
                  <a:pt x="4957715" y="3339194"/>
                </a:lnTo>
                <a:lnTo>
                  <a:pt x="4947144" y="3349761"/>
                </a:lnTo>
                <a:lnTo>
                  <a:pt x="4936573" y="3357446"/>
                </a:lnTo>
                <a:lnTo>
                  <a:pt x="4925042" y="3364171"/>
                </a:lnTo>
                <a:lnTo>
                  <a:pt x="4913510" y="3369935"/>
                </a:lnTo>
                <a:lnTo>
                  <a:pt x="4899095" y="3374738"/>
                </a:lnTo>
                <a:lnTo>
                  <a:pt x="4885641" y="3378580"/>
                </a:lnTo>
                <a:lnTo>
                  <a:pt x="4872187" y="3380502"/>
                </a:lnTo>
                <a:lnTo>
                  <a:pt x="4857773" y="3381462"/>
                </a:lnTo>
                <a:lnTo>
                  <a:pt x="142226" y="3381462"/>
                </a:lnTo>
                <a:lnTo>
                  <a:pt x="127811" y="3380502"/>
                </a:lnTo>
                <a:lnTo>
                  <a:pt x="113396" y="3378580"/>
                </a:lnTo>
                <a:lnTo>
                  <a:pt x="99942" y="3374738"/>
                </a:lnTo>
                <a:lnTo>
                  <a:pt x="86489" y="3369935"/>
                </a:lnTo>
                <a:lnTo>
                  <a:pt x="73996" y="3364171"/>
                </a:lnTo>
                <a:lnTo>
                  <a:pt x="62464" y="3357446"/>
                </a:lnTo>
                <a:lnTo>
                  <a:pt x="51893" y="3349761"/>
                </a:lnTo>
                <a:lnTo>
                  <a:pt x="42283" y="3339194"/>
                </a:lnTo>
                <a:lnTo>
                  <a:pt x="31713" y="3329588"/>
                </a:lnTo>
                <a:lnTo>
                  <a:pt x="24025" y="3319021"/>
                </a:lnTo>
                <a:lnTo>
                  <a:pt x="17298" y="3307493"/>
                </a:lnTo>
                <a:lnTo>
                  <a:pt x="11532" y="3295004"/>
                </a:lnTo>
                <a:lnTo>
                  <a:pt x="6727" y="3281555"/>
                </a:lnTo>
                <a:lnTo>
                  <a:pt x="2883" y="3268106"/>
                </a:lnTo>
                <a:lnTo>
                  <a:pt x="961" y="3253697"/>
                </a:lnTo>
                <a:lnTo>
                  <a:pt x="0" y="3238327"/>
                </a:lnTo>
                <a:lnTo>
                  <a:pt x="0" y="142175"/>
                </a:lnTo>
                <a:lnTo>
                  <a:pt x="961" y="127766"/>
                </a:lnTo>
                <a:lnTo>
                  <a:pt x="2883" y="113356"/>
                </a:lnTo>
                <a:lnTo>
                  <a:pt x="6727" y="99907"/>
                </a:lnTo>
                <a:lnTo>
                  <a:pt x="11532" y="87419"/>
                </a:lnTo>
                <a:lnTo>
                  <a:pt x="17298" y="73970"/>
                </a:lnTo>
                <a:lnTo>
                  <a:pt x="24025" y="62442"/>
                </a:lnTo>
                <a:lnTo>
                  <a:pt x="31713" y="51875"/>
                </a:lnTo>
                <a:lnTo>
                  <a:pt x="42283" y="42268"/>
                </a:lnTo>
                <a:lnTo>
                  <a:pt x="51893" y="32662"/>
                </a:lnTo>
                <a:lnTo>
                  <a:pt x="62464" y="24016"/>
                </a:lnTo>
                <a:lnTo>
                  <a:pt x="73996" y="17292"/>
                </a:lnTo>
                <a:lnTo>
                  <a:pt x="86489" y="10567"/>
                </a:lnTo>
                <a:lnTo>
                  <a:pt x="99942" y="6725"/>
                </a:lnTo>
                <a:lnTo>
                  <a:pt x="113396" y="2882"/>
                </a:lnTo>
                <a:lnTo>
                  <a:pt x="127811" y="961"/>
                </a:lnTo>
                <a:lnTo>
                  <a:pt x="142226" y="0"/>
                </a:lnTo>
                <a:close/>
              </a:path>
            </a:pathLst>
          </a:custGeom>
          <a:solidFill>
            <a:srgbClr val="FCBAD3"/>
          </a:solidFill>
          <a:ln>
            <a:noFill/>
          </a:ln>
        </p:spPr>
        <p:txBody>
          <a:bodyPr bIns="396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5" name="KSO_Shape"/>
          <p:cNvSpPr/>
          <p:nvPr/>
        </p:nvSpPr>
        <p:spPr bwMode="auto">
          <a:xfrm>
            <a:off x="5092163" y="3255039"/>
            <a:ext cx="835025" cy="952500"/>
          </a:xfrm>
          <a:custGeom>
            <a:avLst/>
            <a:gdLst>
              <a:gd name="T0" fmla="*/ 870927 w 3212"/>
              <a:gd name="T1" fmla="*/ 431703 h 3667"/>
              <a:gd name="T2" fmla="*/ 900582 w 3212"/>
              <a:gd name="T3" fmla="*/ 415079 h 3667"/>
              <a:gd name="T4" fmla="*/ 972900 w 3212"/>
              <a:gd name="T5" fmla="*/ 368844 h 3667"/>
              <a:gd name="T6" fmla="*/ 1045737 w 3212"/>
              <a:gd name="T7" fmla="*/ 313777 h 3667"/>
              <a:gd name="T8" fmla="*/ 1088399 w 3212"/>
              <a:gd name="T9" fmla="*/ 274295 h 3667"/>
              <a:gd name="T10" fmla="*/ 1126899 w 3212"/>
              <a:gd name="T11" fmla="*/ 232735 h 3667"/>
              <a:gd name="T12" fmla="*/ 1156554 w 3212"/>
              <a:gd name="T13" fmla="*/ 188578 h 3667"/>
              <a:gd name="T14" fmla="*/ 1172162 w 3212"/>
              <a:gd name="T15" fmla="*/ 150654 h 3667"/>
              <a:gd name="T16" fmla="*/ 1177365 w 3212"/>
              <a:gd name="T17" fmla="*/ 127797 h 3667"/>
              <a:gd name="T18" fmla="*/ 1178925 w 3212"/>
              <a:gd name="T19" fmla="*/ 104939 h 3667"/>
              <a:gd name="T20" fmla="*/ 1176844 w 3212"/>
              <a:gd name="T21" fmla="*/ 92990 h 3667"/>
              <a:gd name="T22" fmla="*/ 1167479 w 3212"/>
              <a:gd name="T23" fmla="*/ 73769 h 3667"/>
              <a:gd name="T24" fmla="*/ 1154473 w 3212"/>
              <a:gd name="T25" fmla="*/ 61301 h 3667"/>
              <a:gd name="T26" fmla="*/ 1136263 w 3212"/>
              <a:gd name="T27" fmla="*/ 47274 h 3667"/>
              <a:gd name="T28" fmla="*/ 1108689 w 3212"/>
              <a:gd name="T29" fmla="*/ 33767 h 3667"/>
              <a:gd name="T30" fmla="*/ 1071230 w 3212"/>
              <a:gd name="T31" fmla="*/ 21819 h 3667"/>
              <a:gd name="T32" fmla="*/ 1022325 w 3212"/>
              <a:gd name="T33" fmla="*/ 11948 h 3667"/>
              <a:gd name="T34" fmla="*/ 961454 w 3212"/>
              <a:gd name="T35" fmla="*/ 5714 h 3667"/>
              <a:gd name="T36" fmla="*/ 885495 w 3212"/>
              <a:gd name="T37" fmla="*/ 3636 h 3667"/>
              <a:gd name="T38" fmla="*/ 843353 w 3212"/>
              <a:gd name="T39" fmla="*/ 3117 h 3667"/>
              <a:gd name="T40" fmla="*/ 782482 w 3212"/>
              <a:gd name="T41" fmla="*/ 0 h 3667"/>
              <a:gd name="T42" fmla="*/ 708084 w 3212"/>
              <a:gd name="T43" fmla="*/ 2078 h 3667"/>
              <a:gd name="T44" fmla="*/ 659178 w 3212"/>
              <a:gd name="T45" fmla="*/ 8831 h 3667"/>
              <a:gd name="T46" fmla="*/ 610273 w 3212"/>
              <a:gd name="T47" fmla="*/ 20260 h 3667"/>
              <a:gd name="T48" fmla="*/ 563970 w 3212"/>
              <a:gd name="T49" fmla="*/ 37923 h 3667"/>
              <a:gd name="T50" fmla="*/ 523389 w 3212"/>
              <a:gd name="T51" fmla="*/ 63379 h 3667"/>
              <a:gd name="T52" fmla="*/ 495294 w 3212"/>
              <a:gd name="T53" fmla="*/ 90393 h 3667"/>
              <a:gd name="T54" fmla="*/ 481767 w 3212"/>
              <a:gd name="T55" fmla="*/ 110653 h 3667"/>
              <a:gd name="T56" fmla="*/ 475004 w 3212"/>
              <a:gd name="T57" fmla="*/ 125199 h 3667"/>
              <a:gd name="T58" fmla="*/ 482808 w 3212"/>
              <a:gd name="T59" fmla="*/ 147537 h 3667"/>
              <a:gd name="T60" fmla="*/ 507260 w 3212"/>
              <a:gd name="T61" fmla="*/ 190656 h 3667"/>
              <a:gd name="T62" fmla="*/ 547321 w 3212"/>
              <a:gd name="T63" fmla="*/ 241567 h 3667"/>
              <a:gd name="T64" fmla="*/ 582179 w 3212"/>
              <a:gd name="T65" fmla="*/ 277412 h 3667"/>
              <a:gd name="T66" fmla="*/ 625881 w 3212"/>
              <a:gd name="T67" fmla="*/ 317413 h 3667"/>
              <a:gd name="T68" fmla="*/ 681550 w 3212"/>
              <a:gd name="T69" fmla="*/ 360532 h 3667"/>
              <a:gd name="T70" fmla="*/ 748144 w 3212"/>
              <a:gd name="T71" fmla="*/ 406767 h 3667"/>
              <a:gd name="T72" fmla="*/ 311640 w 3212"/>
              <a:gd name="T73" fmla="*/ 394819 h 3667"/>
              <a:gd name="T74" fmla="*/ 1671098 w 3212"/>
              <a:gd name="T75" fmla="*/ 1905000 h 3667"/>
              <a:gd name="T76" fmla="*/ 819421 w 3212"/>
              <a:gd name="T77" fmla="*/ 506511 h 3667"/>
              <a:gd name="T78" fmla="*/ 819941 w 3212"/>
              <a:gd name="T79" fmla="*/ 850419 h 3667"/>
              <a:gd name="T80" fmla="*/ 819421 w 3212"/>
              <a:gd name="T81" fmla="*/ 506511 h 3667"/>
              <a:gd name="T82" fmla="*/ 665422 w 3212"/>
              <a:gd name="T83" fmla="*/ 817690 h 3667"/>
              <a:gd name="T84" fmla="*/ 1094122 w 3212"/>
              <a:gd name="T85" fmla="*/ 1640575 h 366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212" h="3667">
                <a:moveTo>
                  <a:pt x="2532" y="723"/>
                </a:moveTo>
                <a:lnTo>
                  <a:pt x="2318" y="1565"/>
                </a:lnTo>
                <a:lnTo>
                  <a:pt x="1674" y="831"/>
                </a:lnTo>
                <a:lnTo>
                  <a:pt x="1700" y="816"/>
                </a:lnTo>
                <a:lnTo>
                  <a:pt x="1731" y="799"/>
                </a:lnTo>
                <a:lnTo>
                  <a:pt x="1771" y="775"/>
                </a:lnTo>
                <a:lnTo>
                  <a:pt x="1818" y="745"/>
                </a:lnTo>
                <a:lnTo>
                  <a:pt x="1870" y="710"/>
                </a:lnTo>
                <a:lnTo>
                  <a:pt x="1925" y="671"/>
                </a:lnTo>
                <a:lnTo>
                  <a:pt x="1982" y="627"/>
                </a:lnTo>
                <a:lnTo>
                  <a:pt x="2010" y="604"/>
                </a:lnTo>
                <a:lnTo>
                  <a:pt x="2039" y="579"/>
                </a:lnTo>
                <a:lnTo>
                  <a:pt x="2067" y="554"/>
                </a:lnTo>
                <a:lnTo>
                  <a:pt x="2092" y="528"/>
                </a:lnTo>
                <a:lnTo>
                  <a:pt x="2118" y="502"/>
                </a:lnTo>
                <a:lnTo>
                  <a:pt x="2142" y="476"/>
                </a:lnTo>
                <a:lnTo>
                  <a:pt x="2166" y="448"/>
                </a:lnTo>
                <a:lnTo>
                  <a:pt x="2186" y="419"/>
                </a:lnTo>
                <a:lnTo>
                  <a:pt x="2206" y="391"/>
                </a:lnTo>
                <a:lnTo>
                  <a:pt x="2223" y="363"/>
                </a:lnTo>
                <a:lnTo>
                  <a:pt x="2238" y="334"/>
                </a:lnTo>
                <a:lnTo>
                  <a:pt x="2249" y="305"/>
                </a:lnTo>
                <a:lnTo>
                  <a:pt x="2253" y="290"/>
                </a:lnTo>
                <a:lnTo>
                  <a:pt x="2257" y="275"/>
                </a:lnTo>
                <a:lnTo>
                  <a:pt x="2261" y="261"/>
                </a:lnTo>
                <a:lnTo>
                  <a:pt x="2263" y="246"/>
                </a:lnTo>
                <a:lnTo>
                  <a:pt x="2264" y="231"/>
                </a:lnTo>
                <a:lnTo>
                  <a:pt x="2266" y="217"/>
                </a:lnTo>
                <a:lnTo>
                  <a:pt x="2266" y="202"/>
                </a:lnTo>
                <a:lnTo>
                  <a:pt x="2264" y="188"/>
                </a:lnTo>
                <a:lnTo>
                  <a:pt x="2262" y="179"/>
                </a:lnTo>
                <a:lnTo>
                  <a:pt x="2260" y="169"/>
                </a:lnTo>
                <a:lnTo>
                  <a:pt x="2253" y="157"/>
                </a:lnTo>
                <a:lnTo>
                  <a:pt x="2244" y="142"/>
                </a:lnTo>
                <a:lnTo>
                  <a:pt x="2236" y="134"/>
                </a:lnTo>
                <a:lnTo>
                  <a:pt x="2229" y="127"/>
                </a:lnTo>
                <a:lnTo>
                  <a:pt x="2219" y="118"/>
                </a:lnTo>
                <a:lnTo>
                  <a:pt x="2209" y="108"/>
                </a:lnTo>
                <a:lnTo>
                  <a:pt x="2197" y="100"/>
                </a:lnTo>
                <a:lnTo>
                  <a:pt x="2184" y="91"/>
                </a:lnTo>
                <a:lnTo>
                  <a:pt x="2168" y="83"/>
                </a:lnTo>
                <a:lnTo>
                  <a:pt x="2150" y="74"/>
                </a:lnTo>
                <a:lnTo>
                  <a:pt x="2131" y="65"/>
                </a:lnTo>
                <a:lnTo>
                  <a:pt x="2109" y="57"/>
                </a:lnTo>
                <a:lnTo>
                  <a:pt x="2085" y="50"/>
                </a:lnTo>
                <a:lnTo>
                  <a:pt x="2059" y="42"/>
                </a:lnTo>
                <a:lnTo>
                  <a:pt x="2031" y="35"/>
                </a:lnTo>
                <a:lnTo>
                  <a:pt x="1999" y="29"/>
                </a:lnTo>
                <a:lnTo>
                  <a:pt x="1965" y="23"/>
                </a:lnTo>
                <a:lnTo>
                  <a:pt x="1930" y="18"/>
                </a:lnTo>
                <a:lnTo>
                  <a:pt x="1890" y="14"/>
                </a:lnTo>
                <a:lnTo>
                  <a:pt x="1848" y="11"/>
                </a:lnTo>
                <a:lnTo>
                  <a:pt x="1802" y="8"/>
                </a:lnTo>
                <a:lnTo>
                  <a:pt x="1754" y="7"/>
                </a:lnTo>
                <a:lnTo>
                  <a:pt x="1702" y="7"/>
                </a:lnTo>
                <a:lnTo>
                  <a:pt x="1647" y="8"/>
                </a:lnTo>
                <a:lnTo>
                  <a:pt x="1621" y="6"/>
                </a:lnTo>
                <a:lnTo>
                  <a:pt x="1590" y="3"/>
                </a:lnTo>
                <a:lnTo>
                  <a:pt x="1550" y="1"/>
                </a:lnTo>
                <a:lnTo>
                  <a:pt x="1504" y="0"/>
                </a:lnTo>
                <a:lnTo>
                  <a:pt x="1450" y="0"/>
                </a:lnTo>
                <a:lnTo>
                  <a:pt x="1391" y="2"/>
                </a:lnTo>
                <a:lnTo>
                  <a:pt x="1361" y="4"/>
                </a:lnTo>
                <a:lnTo>
                  <a:pt x="1330" y="7"/>
                </a:lnTo>
                <a:lnTo>
                  <a:pt x="1299" y="12"/>
                </a:lnTo>
                <a:lnTo>
                  <a:pt x="1267" y="17"/>
                </a:lnTo>
                <a:lnTo>
                  <a:pt x="1235" y="23"/>
                </a:lnTo>
                <a:lnTo>
                  <a:pt x="1203" y="30"/>
                </a:lnTo>
                <a:lnTo>
                  <a:pt x="1173" y="39"/>
                </a:lnTo>
                <a:lnTo>
                  <a:pt x="1142" y="48"/>
                </a:lnTo>
                <a:lnTo>
                  <a:pt x="1113" y="59"/>
                </a:lnTo>
                <a:lnTo>
                  <a:pt x="1084" y="73"/>
                </a:lnTo>
                <a:lnTo>
                  <a:pt x="1057" y="87"/>
                </a:lnTo>
                <a:lnTo>
                  <a:pt x="1030" y="103"/>
                </a:lnTo>
                <a:lnTo>
                  <a:pt x="1006" y="122"/>
                </a:lnTo>
                <a:lnTo>
                  <a:pt x="982" y="141"/>
                </a:lnTo>
                <a:lnTo>
                  <a:pt x="962" y="163"/>
                </a:lnTo>
                <a:lnTo>
                  <a:pt x="952" y="174"/>
                </a:lnTo>
                <a:lnTo>
                  <a:pt x="943" y="186"/>
                </a:lnTo>
                <a:lnTo>
                  <a:pt x="935" y="200"/>
                </a:lnTo>
                <a:lnTo>
                  <a:pt x="926" y="213"/>
                </a:lnTo>
                <a:lnTo>
                  <a:pt x="919" y="227"/>
                </a:lnTo>
                <a:lnTo>
                  <a:pt x="913" y="241"/>
                </a:lnTo>
                <a:lnTo>
                  <a:pt x="915" y="252"/>
                </a:lnTo>
                <a:lnTo>
                  <a:pt x="920" y="266"/>
                </a:lnTo>
                <a:lnTo>
                  <a:pt x="928" y="284"/>
                </a:lnTo>
                <a:lnTo>
                  <a:pt x="940" y="307"/>
                </a:lnTo>
                <a:lnTo>
                  <a:pt x="954" y="335"/>
                </a:lnTo>
                <a:lnTo>
                  <a:pt x="975" y="367"/>
                </a:lnTo>
                <a:lnTo>
                  <a:pt x="1001" y="404"/>
                </a:lnTo>
                <a:lnTo>
                  <a:pt x="1034" y="443"/>
                </a:lnTo>
                <a:lnTo>
                  <a:pt x="1052" y="465"/>
                </a:lnTo>
                <a:lnTo>
                  <a:pt x="1073" y="487"/>
                </a:lnTo>
                <a:lnTo>
                  <a:pt x="1095" y="510"/>
                </a:lnTo>
                <a:lnTo>
                  <a:pt x="1119" y="534"/>
                </a:lnTo>
                <a:lnTo>
                  <a:pt x="1145" y="559"/>
                </a:lnTo>
                <a:lnTo>
                  <a:pt x="1173" y="584"/>
                </a:lnTo>
                <a:lnTo>
                  <a:pt x="1203" y="611"/>
                </a:lnTo>
                <a:lnTo>
                  <a:pt x="1236" y="638"/>
                </a:lnTo>
                <a:lnTo>
                  <a:pt x="1272" y="666"/>
                </a:lnTo>
                <a:lnTo>
                  <a:pt x="1310" y="694"/>
                </a:lnTo>
                <a:lnTo>
                  <a:pt x="1350" y="723"/>
                </a:lnTo>
                <a:lnTo>
                  <a:pt x="1391" y="753"/>
                </a:lnTo>
                <a:lnTo>
                  <a:pt x="1438" y="783"/>
                </a:lnTo>
                <a:lnTo>
                  <a:pt x="1485" y="814"/>
                </a:lnTo>
                <a:lnTo>
                  <a:pt x="832" y="1583"/>
                </a:lnTo>
                <a:lnTo>
                  <a:pt x="599" y="760"/>
                </a:lnTo>
                <a:lnTo>
                  <a:pt x="0" y="1091"/>
                </a:lnTo>
                <a:lnTo>
                  <a:pt x="0" y="3667"/>
                </a:lnTo>
                <a:lnTo>
                  <a:pt x="3212" y="3667"/>
                </a:lnTo>
                <a:lnTo>
                  <a:pt x="3212" y="1099"/>
                </a:lnTo>
                <a:lnTo>
                  <a:pt x="2532" y="723"/>
                </a:lnTo>
                <a:close/>
                <a:moveTo>
                  <a:pt x="1575" y="975"/>
                </a:moveTo>
                <a:lnTo>
                  <a:pt x="1862" y="1140"/>
                </a:lnTo>
                <a:lnTo>
                  <a:pt x="1863" y="1471"/>
                </a:lnTo>
                <a:lnTo>
                  <a:pt x="1576" y="1637"/>
                </a:lnTo>
                <a:lnTo>
                  <a:pt x="1289" y="1472"/>
                </a:lnTo>
                <a:lnTo>
                  <a:pt x="1288" y="1141"/>
                </a:lnTo>
                <a:lnTo>
                  <a:pt x="1575" y="975"/>
                </a:lnTo>
                <a:close/>
                <a:moveTo>
                  <a:pt x="1638" y="3560"/>
                </a:moveTo>
                <a:lnTo>
                  <a:pt x="1146" y="3175"/>
                </a:lnTo>
                <a:lnTo>
                  <a:pt x="1279" y="1574"/>
                </a:lnTo>
                <a:lnTo>
                  <a:pt x="1601" y="1735"/>
                </a:lnTo>
                <a:lnTo>
                  <a:pt x="1879" y="1556"/>
                </a:lnTo>
                <a:lnTo>
                  <a:pt x="2103" y="3158"/>
                </a:lnTo>
                <a:lnTo>
                  <a:pt x="1638" y="3560"/>
                </a:lnTo>
                <a:close/>
              </a:path>
            </a:pathLst>
          </a:custGeom>
          <a:solidFill>
            <a:srgbClr val="FCBAD3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KSO_Shape"/>
          <p:cNvSpPr/>
          <p:nvPr/>
        </p:nvSpPr>
        <p:spPr>
          <a:xfrm>
            <a:off x="6210300" y="5313613"/>
            <a:ext cx="1327638" cy="577523"/>
          </a:xfrm>
          <a:custGeom>
            <a:avLst/>
            <a:gdLst>
              <a:gd name="connsiteX0" fmla="*/ 124619 w 2178050"/>
              <a:gd name="connsiteY0" fmla="*/ 384969 h 946150"/>
              <a:gd name="connsiteX1" fmla="*/ 124619 w 2178050"/>
              <a:gd name="connsiteY1" fmla="*/ 568325 h 946150"/>
              <a:gd name="connsiteX2" fmla="*/ 197485 w 2178050"/>
              <a:gd name="connsiteY2" fmla="*/ 568325 h 946150"/>
              <a:gd name="connsiteX3" fmla="*/ 197485 w 2178050"/>
              <a:gd name="connsiteY3" fmla="*/ 384969 h 946150"/>
              <a:gd name="connsiteX4" fmla="*/ 1174750 w 2178050"/>
              <a:gd name="connsiteY4" fmla="*/ 118268 h 946150"/>
              <a:gd name="connsiteX5" fmla="*/ 1174750 w 2178050"/>
              <a:gd name="connsiteY5" fmla="*/ 118269 h 946150"/>
              <a:gd name="connsiteX6" fmla="*/ 317499 w 2178050"/>
              <a:gd name="connsiteY6" fmla="*/ 118269 h 946150"/>
              <a:gd name="connsiteX7" fmla="*/ 317499 w 2178050"/>
              <a:gd name="connsiteY7" fmla="*/ 827881 h 946150"/>
              <a:gd name="connsiteX8" fmla="*/ 1174750 w 2178050"/>
              <a:gd name="connsiteY8" fmla="*/ 827881 h 946150"/>
              <a:gd name="connsiteX9" fmla="*/ 1174750 w 2178050"/>
              <a:gd name="connsiteY9" fmla="*/ 827882 h 946150"/>
              <a:gd name="connsiteX10" fmla="*/ 1174751 w 2178050"/>
              <a:gd name="connsiteY10" fmla="*/ 827881 h 946150"/>
              <a:gd name="connsiteX11" fmla="*/ 1662906 w 2178050"/>
              <a:gd name="connsiteY11" fmla="*/ 118268 h 946150"/>
              <a:gd name="connsiteX12" fmla="*/ 197485 w 2178050"/>
              <a:gd name="connsiteY12" fmla="*/ 0 h 946150"/>
              <a:gd name="connsiteX13" fmla="*/ 2178050 w 2178050"/>
              <a:gd name="connsiteY13" fmla="*/ 0 h 946150"/>
              <a:gd name="connsiteX14" fmla="*/ 2178050 w 2178050"/>
              <a:gd name="connsiteY14" fmla="*/ 946150 h 946150"/>
              <a:gd name="connsiteX15" fmla="*/ 197485 w 2178050"/>
              <a:gd name="connsiteY15" fmla="*/ 946150 h 946150"/>
              <a:gd name="connsiteX16" fmla="*/ 197485 w 2178050"/>
              <a:gd name="connsiteY16" fmla="*/ 694531 h 946150"/>
              <a:gd name="connsiteX17" fmla="*/ 125940 w 2178050"/>
              <a:gd name="connsiteY17" fmla="*/ 694531 h 946150"/>
              <a:gd name="connsiteX18" fmla="*/ 0 w 2178050"/>
              <a:gd name="connsiteY18" fmla="*/ 568591 h 946150"/>
              <a:gd name="connsiteX19" fmla="*/ 0 w 2178050"/>
              <a:gd name="connsiteY19" fmla="*/ 384703 h 946150"/>
              <a:gd name="connsiteX20" fmla="*/ 125940 w 2178050"/>
              <a:gd name="connsiteY20" fmla="*/ 258763 h 946150"/>
              <a:gd name="connsiteX21" fmla="*/ 197485 w 2178050"/>
              <a:gd name="connsiteY21" fmla="*/ 258763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178050" h="946150">
                <a:moveTo>
                  <a:pt x="124619" y="384969"/>
                </a:moveTo>
                <a:lnTo>
                  <a:pt x="124619" y="568325"/>
                </a:lnTo>
                <a:lnTo>
                  <a:pt x="197485" y="568325"/>
                </a:lnTo>
                <a:lnTo>
                  <a:pt x="197485" y="384969"/>
                </a:lnTo>
                <a:close/>
                <a:moveTo>
                  <a:pt x="1174750" y="118268"/>
                </a:moveTo>
                <a:lnTo>
                  <a:pt x="1174750" y="118269"/>
                </a:lnTo>
                <a:lnTo>
                  <a:pt x="317499" y="118269"/>
                </a:lnTo>
                <a:lnTo>
                  <a:pt x="317499" y="827881"/>
                </a:lnTo>
                <a:lnTo>
                  <a:pt x="1174750" y="827881"/>
                </a:lnTo>
                <a:lnTo>
                  <a:pt x="1174750" y="827882"/>
                </a:lnTo>
                <a:lnTo>
                  <a:pt x="1174751" y="827881"/>
                </a:lnTo>
                <a:lnTo>
                  <a:pt x="1662906" y="118268"/>
                </a:lnTo>
                <a:close/>
                <a:moveTo>
                  <a:pt x="197485" y="0"/>
                </a:moveTo>
                <a:lnTo>
                  <a:pt x="2178050" y="0"/>
                </a:lnTo>
                <a:lnTo>
                  <a:pt x="2178050" y="946150"/>
                </a:lnTo>
                <a:lnTo>
                  <a:pt x="197485" y="946150"/>
                </a:lnTo>
                <a:lnTo>
                  <a:pt x="197485" y="694531"/>
                </a:lnTo>
                <a:lnTo>
                  <a:pt x="125940" y="694531"/>
                </a:lnTo>
                <a:cubicBezTo>
                  <a:pt x="56385" y="694531"/>
                  <a:pt x="0" y="638146"/>
                  <a:pt x="0" y="568591"/>
                </a:cubicBezTo>
                <a:lnTo>
                  <a:pt x="0" y="384703"/>
                </a:lnTo>
                <a:cubicBezTo>
                  <a:pt x="0" y="315148"/>
                  <a:pt x="56385" y="258763"/>
                  <a:pt x="125940" y="258763"/>
                </a:cubicBezTo>
                <a:lnTo>
                  <a:pt x="197485" y="258763"/>
                </a:lnTo>
                <a:close/>
              </a:path>
            </a:pathLst>
          </a:custGeom>
          <a:solidFill>
            <a:srgbClr val="FC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KSO_Shape"/>
          <p:cNvSpPr/>
          <p:nvPr/>
        </p:nvSpPr>
        <p:spPr>
          <a:xfrm>
            <a:off x="5861246" y="2179372"/>
            <a:ext cx="469506" cy="469506"/>
          </a:xfrm>
          <a:prstGeom prst="donut">
            <a:avLst/>
          </a:prstGeom>
          <a:solidFill>
            <a:srgbClr val="FFF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8" name="KSO_Shape"/>
          <p:cNvSpPr/>
          <p:nvPr/>
        </p:nvSpPr>
        <p:spPr>
          <a:xfrm>
            <a:off x="5943461" y="4081318"/>
            <a:ext cx="301422" cy="301422"/>
          </a:xfrm>
          <a:prstGeom prst="donut">
            <a:avLst>
              <a:gd name="adj" fmla="val 16011"/>
            </a:avLst>
          </a:prstGeom>
          <a:solidFill>
            <a:srgbClr val="FFF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9" name="KSO_Shape"/>
          <p:cNvSpPr/>
          <p:nvPr/>
        </p:nvSpPr>
        <p:spPr>
          <a:xfrm>
            <a:off x="5861246" y="5713536"/>
            <a:ext cx="469506" cy="469506"/>
          </a:xfrm>
          <a:prstGeom prst="donut">
            <a:avLst/>
          </a:prstGeom>
          <a:solidFill>
            <a:srgbClr val="FFF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68249" y="1079077"/>
            <a:ext cx="3078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rgbClr val="AA96DA"/>
                </a:solidFill>
                <a:latin typeface="Berlin Sans FB Demi" panose="020E0802020502020306" pitchFamily="34" charset="0"/>
              </a:rPr>
              <a:t>SET Your Title</a:t>
            </a:r>
            <a:endParaRPr lang="zh-CN" altLang="en-US" sz="3200" dirty="0">
              <a:solidFill>
                <a:srgbClr val="AA96DA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926999" y="1497116"/>
            <a:ext cx="4120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rgbClr val="FFFFD2"/>
                </a:solidFill>
              </a:rPr>
              <a:t>something here to complete the title .You could add something here to complete the title</a:t>
            </a:r>
            <a:endParaRPr lang="zh-CN" altLang="en-US" b="1" dirty="0">
              <a:solidFill>
                <a:srgbClr val="FFFFD2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261156" y="2914033"/>
            <a:ext cx="3078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AA96DA"/>
                </a:solidFill>
                <a:latin typeface="Berlin Sans FB Demi" panose="020E0802020502020306" pitchFamily="34" charset="0"/>
              </a:rPr>
              <a:t>SET Your Title</a:t>
            </a:r>
            <a:endParaRPr lang="zh-CN" altLang="en-US" sz="3200" dirty="0">
              <a:solidFill>
                <a:srgbClr val="AA96DA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255083" y="3287764"/>
            <a:ext cx="4120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D2"/>
                </a:solidFill>
              </a:rPr>
              <a:t>something here to complete the title .You could add something here to complete the title</a:t>
            </a:r>
            <a:endParaRPr lang="zh-CN" altLang="en-US" b="1" dirty="0">
              <a:solidFill>
                <a:srgbClr val="FFFFD2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953840" y="4607462"/>
            <a:ext cx="3078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rgbClr val="AA96DA"/>
                </a:solidFill>
                <a:latin typeface="Berlin Sans FB Demi" panose="020E0802020502020306" pitchFamily="34" charset="0"/>
              </a:rPr>
              <a:t>SET Your Title</a:t>
            </a:r>
            <a:endParaRPr lang="zh-CN" altLang="en-US" sz="3200" dirty="0">
              <a:solidFill>
                <a:srgbClr val="AA96DA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912590" y="5025501"/>
            <a:ext cx="4120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rgbClr val="FFFFD2"/>
                </a:solidFill>
              </a:rPr>
              <a:t>something here to complete the title .You could add something here to complete the title</a:t>
            </a:r>
            <a:endParaRPr lang="zh-CN" altLang="en-US" b="1" dirty="0">
              <a:solidFill>
                <a:srgbClr val="FFFFD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62178" y="0"/>
            <a:ext cx="5467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FFFFD2"/>
                </a:solidFill>
                <a:latin typeface="Berlin Sans FB Demi" panose="020E0802020502020306" pitchFamily="34" charset="0"/>
              </a:rPr>
              <a:t>SET Your Title</a:t>
            </a:r>
            <a:endParaRPr lang="zh-CN" altLang="en-US" sz="5400" dirty="0">
              <a:solidFill>
                <a:srgbClr val="FFFFD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82492" y="723275"/>
            <a:ext cx="402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FFD2"/>
                </a:solidFill>
                <a:latin typeface="Constantia" panose="02030602050306030303" pitchFamily="18" charset="0"/>
                <a:cs typeface="Aharoni" panose="02010803020104030203" pitchFamily="2" charset="-79"/>
              </a:rPr>
              <a:t>You could add something here</a:t>
            </a:r>
            <a:endParaRPr lang="zh-CN" altLang="en-US" sz="2000" dirty="0">
              <a:solidFill>
                <a:srgbClr val="FFFFD2"/>
              </a:solidFill>
              <a:latin typeface="Constantia" panose="02030602050306030303" pitchFamily="18" charset="0"/>
              <a:cs typeface="Aharoni" panose="02010803020104030203" pitchFamily="2" charset="-79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28355" y="2003740"/>
          <a:ext cx="5710840" cy="3441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168"/>
                <a:gridCol w="1142168"/>
                <a:gridCol w="1142168"/>
                <a:gridCol w="1142168"/>
                <a:gridCol w="1142168"/>
              </a:tblGrid>
              <a:tr h="6883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AA96D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AA96D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AA96D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AA96D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AA96DA"/>
                    </a:solidFill>
                  </a:tcPr>
                </a:tc>
              </a:tr>
              <a:tr h="68830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D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FFFD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FFFD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D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D2"/>
                    </a:solidFill>
                  </a:tcPr>
                </a:tc>
              </a:tr>
              <a:tr h="68830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CB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CB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CB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CB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CBAD3"/>
                    </a:solidFill>
                  </a:tcPr>
                </a:tc>
              </a:tr>
              <a:tr h="68830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D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D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D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D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D2"/>
                    </a:solidFill>
                  </a:tcPr>
                </a:tc>
              </a:tr>
              <a:tr h="68830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CB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CB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CB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CB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CBAD3"/>
                    </a:solidFill>
                  </a:tcPr>
                </a:tc>
              </a:tr>
            </a:tbl>
          </a:graphicData>
        </a:graphic>
      </p:graphicFrame>
      <p:sp>
        <p:nvSpPr>
          <p:cNvPr id="38" name="文本框 37"/>
          <p:cNvSpPr txBox="1"/>
          <p:nvPr/>
        </p:nvSpPr>
        <p:spPr>
          <a:xfrm>
            <a:off x="7315791" y="1846660"/>
            <a:ext cx="2541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AA96D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Set Your Title</a:t>
            </a:r>
            <a:endParaRPr lang="zh-CN" altLang="en-US" sz="2800" dirty="0">
              <a:solidFill>
                <a:srgbClr val="AA96DA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324194" y="2247185"/>
            <a:ext cx="3526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D2"/>
                </a:solidFill>
              </a:rPr>
              <a:t>You could add</a:t>
            </a:r>
            <a:endParaRPr lang="en-US" altLang="zh-CN" b="1" dirty="0">
              <a:solidFill>
                <a:srgbClr val="FFFFD2"/>
              </a:solidFill>
            </a:endParaRPr>
          </a:p>
          <a:p>
            <a:r>
              <a:rPr lang="en-US" altLang="zh-CN" b="1" dirty="0">
                <a:solidFill>
                  <a:srgbClr val="FFFFD2"/>
                </a:solidFill>
              </a:rPr>
              <a:t>something here to complete the title .You could add something here to complete the title</a:t>
            </a:r>
            <a:endParaRPr lang="zh-CN" altLang="en-US" b="1" dirty="0">
              <a:solidFill>
                <a:srgbClr val="FFFFD2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324194" y="3724513"/>
            <a:ext cx="2541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AA96D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Set Your Title</a:t>
            </a:r>
            <a:endParaRPr lang="zh-CN" altLang="en-US" sz="2800" dirty="0">
              <a:solidFill>
                <a:srgbClr val="AA96DA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332597" y="4125038"/>
            <a:ext cx="3526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D2"/>
                </a:solidFill>
              </a:rPr>
              <a:t>You could add</a:t>
            </a:r>
            <a:endParaRPr lang="en-US" altLang="zh-CN" b="1" dirty="0">
              <a:solidFill>
                <a:srgbClr val="FFFFD2"/>
              </a:solidFill>
            </a:endParaRPr>
          </a:p>
          <a:p>
            <a:r>
              <a:rPr lang="en-US" altLang="zh-CN" b="1" dirty="0">
                <a:solidFill>
                  <a:srgbClr val="FFFFD2"/>
                </a:solidFill>
              </a:rPr>
              <a:t>something here to complete the title .You could add something here to complete the title</a:t>
            </a:r>
            <a:endParaRPr lang="zh-CN" altLang="en-US" b="1" dirty="0">
              <a:solidFill>
                <a:srgbClr val="FFFFD2"/>
              </a:solidFill>
            </a:endParaRPr>
          </a:p>
        </p:txBody>
      </p:sp>
    </p:spTree>
  </p:cSld>
  <p:clrMapOvr>
    <a:masterClrMapping/>
  </p:clrMapOvr>
  <p:transition spd="slow">
    <p:comb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SO_Shape"/>
          <p:cNvSpPr/>
          <p:nvPr/>
        </p:nvSpPr>
        <p:spPr>
          <a:xfrm>
            <a:off x="4695092" y="1808737"/>
            <a:ext cx="3760764" cy="3240526"/>
          </a:xfrm>
          <a:custGeom>
            <a:avLst/>
            <a:gdLst>
              <a:gd name="connsiteX0" fmla="*/ 758698 w 1517396"/>
              <a:gd name="connsiteY0" fmla="*/ 189989 h 1308100"/>
              <a:gd name="connsiteX1" fmla="*/ 170672 w 1517396"/>
              <a:gd name="connsiteY1" fmla="*/ 1203827 h 1308100"/>
              <a:gd name="connsiteX2" fmla="*/ 1346724 w 1517396"/>
              <a:gd name="connsiteY2" fmla="*/ 1203827 h 1308100"/>
              <a:gd name="connsiteX3" fmla="*/ 758698 w 1517396"/>
              <a:gd name="connsiteY3" fmla="*/ 0 h 1308100"/>
              <a:gd name="connsiteX4" fmla="*/ 1517396 w 1517396"/>
              <a:gd name="connsiteY4" fmla="*/ 1308100 h 1308100"/>
              <a:gd name="connsiteX5" fmla="*/ 0 w 1517396"/>
              <a:gd name="connsiteY5" fmla="*/ 13081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7396" h="1308100">
                <a:moveTo>
                  <a:pt x="758698" y="189989"/>
                </a:moveTo>
                <a:lnTo>
                  <a:pt x="170672" y="1203827"/>
                </a:lnTo>
                <a:lnTo>
                  <a:pt x="1346724" y="1203827"/>
                </a:lnTo>
                <a:close/>
                <a:moveTo>
                  <a:pt x="758698" y="0"/>
                </a:moveTo>
                <a:lnTo>
                  <a:pt x="1517396" y="1308100"/>
                </a:lnTo>
                <a:lnTo>
                  <a:pt x="0" y="1308100"/>
                </a:lnTo>
                <a:close/>
              </a:path>
            </a:pathLst>
          </a:custGeom>
          <a:solidFill>
            <a:srgbClr val="AA96D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KSO_Shape"/>
          <p:cNvSpPr/>
          <p:nvPr/>
        </p:nvSpPr>
        <p:spPr>
          <a:xfrm>
            <a:off x="3365108" y="2011347"/>
            <a:ext cx="3760764" cy="3240526"/>
          </a:xfrm>
          <a:custGeom>
            <a:avLst/>
            <a:gdLst>
              <a:gd name="connsiteX0" fmla="*/ 170672 w 1517396"/>
              <a:gd name="connsiteY0" fmla="*/ 104273 h 1308100"/>
              <a:gd name="connsiteX1" fmla="*/ 758698 w 1517396"/>
              <a:gd name="connsiteY1" fmla="*/ 1118111 h 1308100"/>
              <a:gd name="connsiteX2" fmla="*/ 1346724 w 1517396"/>
              <a:gd name="connsiteY2" fmla="*/ 104273 h 1308100"/>
              <a:gd name="connsiteX3" fmla="*/ 0 w 1517396"/>
              <a:gd name="connsiteY3" fmla="*/ 0 h 1308100"/>
              <a:gd name="connsiteX4" fmla="*/ 1517396 w 1517396"/>
              <a:gd name="connsiteY4" fmla="*/ 0 h 1308100"/>
              <a:gd name="connsiteX5" fmla="*/ 758698 w 1517396"/>
              <a:gd name="connsiteY5" fmla="*/ 13081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7396" h="1308100">
                <a:moveTo>
                  <a:pt x="170672" y="104273"/>
                </a:moveTo>
                <a:lnTo>
                  <a:pt x="758698" y="1118111"/>
                </a:lnTo>
                <a:lnTo>
                  <a:pt x="1346724" y="104273"/>
                </a:lnTo>
                <a:close/>
                <a:moveTo>
                  <a:pt x="0" y="0"/>
                </a:moveTo>
                <a:lnTo>
                  <a:pt x="1517396" y="0"/>
                </a:lnTo>
                <a:lnTo>
                  <a:pt x="758698" y="1308100"/>
                </a:lnTo>
                <a:close/>
              </a:path>
            </a:pathLst>
          </a:custGeom>
          <a:solidFill>
            <a:srgbClr val="FCBAD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16701" y="2727531"/>
            <a:ext cx="6358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FFFFD2"/>
                </a:solidFill>
                <a:latin typeface="Berlin Sans FB Demi" panose="020E0802020502020306" pitchFamily="34" charset="0"/>
              </a:rPr>
              <a:t>SET Your Title</a:t>
            </a:r>
            <a:endParaRPr lang="zh-CN" altLang="en-US" sz="7200" dirty="0">
              <a:solidFill>
                <a:srgbClr val="FFFFD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84319" y="3727805"/>
            <a:ext cx="402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FFD2"/>
                </a:solidFill>
                <a:latin typeface="Constantia" panose="02030602050306030303" pitchFamily="18" charset="0"/>
                <a:cs typeface="Aharoni" panose="02010803020104030203" pitchFamily="2" charset="-79"/>
              </a:rPr>
              <a:t>You could add something here</a:t>
            </a:r>
            <a:endParaRPr lang="zh-CN" altLang="en-US" sz="2000" dirty="0">
              <a:solidFill>
                <a:srgbClr val="FFFFD2"/>
              </a:solidFill>
              <a:latin typeface="Constantia" panose="02030602050306030303" pitchFamily="18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62178" y="0"/>
            <a:ext cx="5467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FFFFD2"/>
                </a:solidFill>
                <a:latin typeface="Berlin Sans FB Demi" panose="020E0802020502020306" pitchFamily="34" charset="0"/>
              </a:rPr>
              <a:t>SET Your Title</a:t>
            </a:r>
            <a:endParaRPr lang="zh-CN" altLang="en-US" sz="5400" dirty="0">
              <a:solidFill>
                <a:srgbClr val="FFFFD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82492" y="723275"/>
            <a:ext cx="402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FFD2"/>
                </a:solidFill>
                <a:latin typeface="Constantia" panose="02030602050306030303" pitchFamily="18" charset="0"/>
                <a:cs typeface="Aharoni" panose="02010803020104030203" pitchFamily="2" charset="-79"/>
              </a:rPr>
              <a:t>You could add something here</a:t>
            </a:r>
            <a:endParaRPr lang="zh-CN" altLang="en-US" sz="2000" dirty="0">
              <a:solidFill>
                <a:srgbClr val="FFFFD2"/>
              </a:solidFill>
              <a:latin typeface="Constantia" panose="02030602050306030303" pitchFamily="18" charset="0"/>
              <a:cs typeface="Aharoni" panose="02010803020104030203" pitchFamily="2" charset="-79"/>
            </a:endParaRPr>
          </a:p>
        </p:txBody>
      </p:sp>
      <p:graphicFrame>
        <p:nvGraphicFramePr>
          <p:cNvPr id="13" name="图表 12"/>
          <p:cNvGraphicFramePr/>
          <p:nvPr/>
        </p:nvGraphicFramePr>
        <p:xfrm>
          <a:off x="618127" y="2003740"/>
          <a:ext cx="5721069" cy="3441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7315791" y="1846660"/>
            <a:ext cx="2541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AA96D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Set Your Title</a:t>
            </a:r>
            <a:endParaRPr lang="zh-CN" altLang="en-US" sz="2800" dirty="0">
              <a:solidFill>
                <a:srgbClr val="AA96DA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24194" y="2247185"/>
            <a:ext cx="3526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D2"/>
                </a:solidFill>
              </a:rPr>
              <a:t>You could add</a:t>
            </a:r>
            <a:endParaRPr lang="en-US" altLang="zh-CN" b="1" dirty="0">
              <a:solidFill>
                <a:srgbClr val="FFFFD2"/>
              </a:solidFill>
            </a:endParaRPr>
          </a:p>
          <a:p>
            <a:r>
              <a:rPr lang="en-US" altLang="zh-CN" b="1" dirty="0">
                <a:solidFill>
                  <a:srgbClr val="FFFFD2"/>
                </a:solidFill>
              </a:rPr>
              <a:t>something here to complete the title .You could add something here to complete the title</a:t>
            </a:r>
            <a:endParaRPr lang="zh-CN" altLang="en-US" b="1" dirty="0">
              <a:solidFill>
                <a:srgbClr val="FFFFD2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24194" y="3724513"/>
            <a:ext cx="2541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AA96D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Set Your Title</a:t>
            </a:r>
            <a:endParaRPr lang="zh-CN" altLang="en-US" sz="2800" dirty="0">
              <a:solidFill>
                <a:srgbClr val="AA96DA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32597" y="4125038"/>
            <a:ext cx="3526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D2"/>
                </a:solidFill>
              </a:rPr>
              <a:t>You could add</a:t>
            </a:r>
            <a:endParaRPr lang="en-US" altLang="zh-CN" b="1" dirty="0">
              <a:solidFill>
                <a:srgbClr val="FFFFD2"/>
              </a:solidFill>
            </a:endParaRPr>
          </a:p>
          <a:p>
            <a:r>
              <a:rPr lang="en-US" altLang="zh-CN" b="1" dirty="0">
                <a:solidFill>
                  <a:srgbClr val="FFFFD2"/>
                </a:solidFill>
              </a:rPr>
              <a:t>something here to complete the title .You could add something here to complete the title</a:t>
            </a:r>
            <a:endParaRPr lang="zh-CN" altLang="en-US" b="1" dirty="0">
              <a:solidFill>
                <a:srgbClr val="FFFFD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62178" y="0"/>
            <a:ext cx="5467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FFFFD2"/>
                </a:solidFill>
                <a:latin typeface="Berlin Sans FB Demi" panose="020E0802020502020306" pitchFamily="34" charset="0"/>
              </a:rPr>
              <a:t>SET Your Title</a:t>
            </a:r>
            <a:endParaRPr lang="zh-CN" altLang="en-US" sz="5400" dirty="0">
              <a:solidFill>
                <a:srgbClr val="FFFFD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82492" y="723275"/>
            <a:ext cx="402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FFD2"/>
                </a:solidFill>
                <a:latin typeface="Constantia" panose="02030602050306030303" pitchFamily="18" charset="0"/>
                <a:cs typeface="Aharoni" panose="02010803020104030203" pitchFamily="2" charset="-79"/>
              </a:rPr>
              <a:t>You could add something here</a:t>
            </a:r>
            <a:endParaRPr lang="zh-CN" altLang="en-US" sz="2000" dirty="0">
              <a:solidFill>
                <a:srgbClr val="FFFFD2"/>
              </a:solidFill>
              <a:latin typeface="Constantia" panose="02030602050306030303" pitchFamily="18" charset="0"/>
              <a:cs typeface="Aharoni" panose="02010803020104030203" pitchFamily="2" charset="-79"/>
            </a:endParaRPr>
          </a:p>
        </p:txBody>
      </p:sp>
      <p:sp>
        <p:nvSpPr>
          <p:cNvPr id="14" name="KSO_Shape"/>
          <p:cNvSpPr/>
          <p:nvPr/>
        </p:nvSpPr>
        <p:spPr>
          <a:xfrm>
            <a:off x="4707268" y="1846660"/>
            <a:ext cx="2538256" cy="2538256"/>
          </a:xfrm>
          <a:prstGeom prst="roundRect">
            <a:avLst/>
          </a:prstGeom>
          <a:solidFill>
            <a:srgbClr val="FFF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KSO_Shape"/>
          <p:cNvSpPr/>
          <p:nvPr/>
        </p:nvSpPr>
        <p:spPr>
          <a:xfrm>
            <a:off x="8979267" y="2476500"/>
            <a:ext cx="1905000" cy="1905000"/>
          </a:xfrm>
          <a:prstGeom prst="roundRect">
            <a:avLst/>
          </a:prstGeom>
          <a:solidFill>
            <a:srgbClr val="FC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KSO_Shape"/>
          <p:cNvSpPr/>
          <p:nvPr/>
        </p:nvSpPr>
        <p:spPr>
          <a:xfrm>
            <a:off x="808983" y="2476500"/>
            <a:ext cx="1905000" cy="1905000"/>
          </a:xfrm>
          <a:prstGeom prst="roundRect">
            <a:avLst/>
          </a:prstGeom>
          <a:solidFill>
            <a:srgbClr val="AA9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00580" y="4490737"/>
            <a:ext cx="2541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AA96D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Set Your Title</a:t>
            </a:r>
            <a:endParaRPr lang="zh-CN" altLang="en-US" sz="2800" dirty="0">
              <a:solidFill>
                <a:srgbClr val="AA96DA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8983" y="4891262"/>
            <a:ext cx="2904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D2"/>
                </a:solidFill>
              </a:rPr>
              <a:t>You could add</a:t>
            </a:r>
            <a:endParaRPr lang="en-US" altLang="zh-CN" b="1" dirty="0">
              <a:solidFill>
                <a:srgbClr val="FFFFD2"/>
              </a:solidFill>
            </a:endParaRPr>
          </a:p>
          <a:p>
            <a:r>
              <a:rPr lang="en-US" altLang="zh-CN" b="1" dirty="0">
                <a:solidFill>
                  <a:srgbClr val="FFFFD2"/>
                </a:solidFill>
              </a:rPr>
              <a:t>something here to complete the title .You could add something here to complete the title</a:t>
            </a:r>
            <a:endParaRPr lang="zh-CN" altLang="en-US" b="1" dirty="0">
              <a:solidFill>
                <a:srgbClr val="FFFFD2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07268" y="4494153"/>
            <a:ext cx="2541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AA96D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Set Your Title</a:t>
            </a:r>
            <a:endParaRPr lang="zh-CN" altLang="en-US" sz="2800" dirty="0">
              <a:solidFill>
                <a:srgbClr val="AA96DA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715671" y="4894678"/>
            <a:ext cx="2904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D2"/>
                </a:solidFill>
              </a:rPr>
              <a:t>You could add</a:t>
            </a:r>
            <a:endParaRPr lang="en-US" altLang="zh-CN" b="1" dirty="0">
              <a:solidFill>
                <a:srgbClr val="FFFFD2"/>
              </a:solidFill>
            </a:endParaRPr>
          </a:p>
          <a:p>
            <a:r>
              <a:rPr lang="en-US" altLang="zh-CN" b="1" dirty="0">
                <a:solidFill>
                  <a:srgbClr val="FFFFD2"/>
                </a:solidFill>
              </a:rPr>
              <a:t>something here to complete the title .You could add something here to complete the title</a:t>
            </a:r>
            <a:endParaRPr lang="zh-CN" altLang="en-US" b="1" dirty="0">
              <a:solidFill>
                <a:srgbClr val="FFFFD2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970864" y="4490737"/>
            <a:ext cx="2541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AA96D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Set Your Title</a:t>
            </a:r>
            <a:endParaRPr lang="zh-CN" altLang="en-US" sz="2800" dirty="0">
              <a:solidFill>
                <a:srgbClr val="AA96DA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79267" y="4891262"/>
            <a:ext cx="2904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D2"/>
                </a:solidFill>
              </a:rPr>
              <a:t>You could add</a:t>
            </a:r>
            <a:endParaRPr lang="en-US" altLang="zh-CN" b="1" dirty="0">
              <a:solidFill>
                <a:srgbClr val="FFFFD2"/>
              </a:solidFill>
            </a:endParaRPr>
          </a:p>
          <a:p>
            <a:r>
              <a:rPr lang="en-US" altLang="zh-CN" b="1" dirty="0">
                <a:solidFill>
                  <a:srgbClr val="FFFFD2"/>
                </a:solidFill>
              </a:rPr>
              <a:t>something here to complete the title .You could add something here to complete the title</a:t>
            </a:r>
            <a:endParaRPr lang="zh-CN" altLang="en-US" b="1" dirty="0">
              <a:solidFill>
                <a:srgbClr val="FFFFD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SO_Shape"/>
          <p:cNvSpPr/>
          <p:nvPr/>
        </p:nvSpPr>
        <p:spPr>
          <a:xfrm>
            <a:off x="4695092" y="1808737"/>
            <a:ext cx="3760764" cy="3240526"/>
          </a:xfrm>
          <a:custGeom>
            <a:avLst/>
            <a:gdLst>
              <a:gd name="connsiteX0" fmla="*/ 758698 w 1517396"/>
              <a:gd name="connsiteY0" fmla="*/ 189989 h 1308100"/>
              <a:gd name="connsiteX1" fmla="*/ 170672 w 1517396"/>
              <a:gd name="connsiteY1" fmla="*/ 1203827 h 1308100"/>
              <a:gd name="connsiteX2" fmla="*/ 1346724 w 1517396"/>
              <a:gd name="connsiteY2" fmla="*/ 1203827 h 1308100"/>
              <a:gd name="connsiteX3" fmla="*/ 758698 w 1517396"/>
              <a:gd name="connsiteY3" fmla="*/ 0 h 1308100"/>
              <a:gd name="connsiteX4" fmla="*/ 1517396 w 1517396"/>
              <a:gd name="connsiteY4" fmla="*/ 1308100 h 1308100"/>
              <a:gd name="connsiteX5" fmla="*/ 0 w 1517396"/>
              <a:gd name="connsiteY5" fmla="*/ 13081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7396" h="1308100">
                <a:moveTo>
                  <a:pt x="758698" y="189989"/>
                </a:moveTo>
                <a:lnTo>
                  <a:pt x="170672" y="1203827"/>
                </a:lnTo>
                <a:lnTo>
                  <a:pt x="1346724" y="1203827"/>
                </a:lnTo>
                <a:close/>
                <a:moveTo>
                  <a:pt x="758698" y="0"/>
                </a:moveTo>
                <a:lnTo>
                  <a:pt x="1517396" y="1308100"/>
                </a:lnTo>
                <a:lnTo>
                  <a:pt x="0" y="1308100"/>
                </a:lnTo>
                <a:close/>
              </a:path>
            </a:pathLst>
          </a:custGeom>
          <a:solidFill>
            <a:srgbClr val="AA96D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KSO_Shape"/>
          <p:cNvSpPr/>
          <p:nvPr/>
        </p:nvSpPr>
        <p:spPr>
          <a:xfrm>
            <a:off x="3365108" y="2011347"/>
            <a:ext cx="3760764" cy="3240526"/>
          </a:xfrm>
          <a:custGeom>
            <a:avLst/>
            <a:gdLst>
              <a:gd name="connsiteX0" fmla="*/ 170672 w 1517396"/>
              <a:gd name="connsiteY0" fmla="*/ 104273 h 1308100"/>
              <a:gd name="connsiteX1" fmla="*/ 758698 w 1517396"/>
              <a:gd name="connsiteY1" fmla="*/ 1118111 h 1308100"/>
              <a:gd name="connsiteX2" fmla="*/ 1346724 w 1517396"/>
              <a:gd name="connsiteY2" fmla="*/ 104273 h 1308100"/>
              <a:gd name="connsiteX3" fmla="*/ 0 w 1517396"/>
              <a:gd name="connsiteY3" fmla="*/ 0 h 1308100"/>
              <a:gd name="connsiteX4" fmla="*/ 1517396 w 1517396"/>
              <a:gd name="connsiteY4" fmla="*/ 0 h 1308100"/>
              <a:gd name="connsiteX5" fmla="*/ 758698 w 1517396"/>
              <a:gd name="connsiteY5" fmla="*/ 13081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7396" h="1308100">
                <a:moveTo>
                  <a:pt x="170672" y="104273"/>
                </a:moveTo>
                <a:lnTo>
                  <a:pt x="758698" y="1118111"/>
                </a:lnTo>
                <a:lnTo>
                  <a:pt x="1346724" y="104273"/>
                </a:lnTo>
                <a:close/>
                <a:moveTo>
                  <a:pt x="0" y="0"/>
                </a:moveTo>
                <a:lnTo>
                  <a:pt x="1517396" y="0"/>
                </a:lnTo>
                <a:lnTo>
                  <a:pt x="758698" y="1308100"/>
                </a:lnTo>
                <a:close/>
              </a:path>
            </a:pathLst>
          </a:custGeom>
          <a:solidFill>
            <a:srgbClr val="FCBAD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16701" y="2727531"/>
            <a:ext cx="6358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FFFFD2"/>
                </a:solidFill>
                <a:latin typeface="Berlin Sans FB Demi" panose="020E0802020502020306" pitchFamily="34" charset="0"/>
              </a:rPr>
              <a:t>SET Your Title</a:t>
            </a:r>
            <a:endParaRPr lang="zh-CN" altLang="en-US" sz="7200" dirty="0">
              <a:solidFill>
                <a:srgbClr val="FFFFD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84319" y="3727805"/>
            <a:ext cx="402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FFD2"/>
                </a:solidFill>
                <a:latin typeface="Constantia" panose="02030602050306030303" pitchFamily="18" charset="0"/>
                <a:cs typeface="Aharoni" panose="02010803020104030203" pitchFamily="2" charset="-79"/>
              </a:rPr>
              <a:t>You could add something here</a:t>
            </a:r>
            <a:endParaRPr lang="zh-CN" altLang="en-US" sz="2000" dirty="0">
              <a:solidFill>
                <a:srgbClr val="FFFFD2"/>
              </a:solidFill>
              <a:latin typeface="Constantia" panose="02030602050306030303" pitchFamily="18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C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62178" y="0"/>
            <a:ext cx="5467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FFFFD2"/>
                </a:solidFill>
                <a:latin typeface="Berlin Sans FB Demi" panose="020E0802020502020306" pitchFamily="34" charset="0"/>
              </a:rPr>
              <a:t>SET Your Title</a:t>
            </a:r>
            <a:endParaRPr lang="zh-CN" altLang="en-US" sz="5400" dirty="0">
              <a:solidFill>
                <a:srgbClr val="FFFFD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82492" y="723275"/>
            <a:ext cx="402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FFD2"/>
                </a:solidFill>
                <a:latin typeface="Constantia" panose="02030602050306030303" pitchFamily="18" charset="0"/>
                <a:cs typeface="Aharoni" panose="02010803020104030203" pitchFamily="2" charset="-79"/>
              </a:rPr>
              <a:t>You could add something here</a:t>
            </a:r>
            <a:endParaRPr lang="zh-CN" altLang="en-US" sz="2000" dirty="0">
              <a:solidFill>
                <a:srgbClr val="FFFFD2"/>
              </a:solidFill>
              <a:latin typeface="Constantia" panose="02030602050306030303" pitchFamily="18" charset="0"/>
              <a:cs typeface="Aharoni" panose="02010803020104030203" pitchFamily="2" charset="-79"/>
            </a:endParaRPr>
          </a:p>
        </p:txBody>
      </p:sp>
      <p:sp>
        <p:nvSpPr>
          <p:cNvPr id="19" name="KSO_Shape"/>
          <p:cNvSpPr/>
          <p:nvPr/>
        </p:nvSpPr>
        <p:spPr>
          <a:xfrm>
            <a:off x="4185655" y="2146355"/>
            <a:ext cx="3817034" cy="3015456"/>
          </a:xfrm>
          <a:custGeom>
            <a:avLst/>
            <a:gdLst/>
            <a:ahLst/>
            <a:cxnLst/>
            <a:rect l="l" t="t" r="r" b="b"/>
            <a:pathLst>
              <a:path w="936104" h="739561">
                <a:moveTo>
                  <a:pt x="282640" y="667561"/>
                </a:moveTo>
                <a:lnTo>
                  <a:pt x="653465" y="667561"/>
                </a:lnTo>
                <a:lnTo>
                  <a:pt x="684077" y="739561"/>
                </a:lnTo>
                <a:lnTo>
                  <a:pt x="252028" y="739561"/>
                </a:lnTo>
                <a:close/>
                <a:moveTo>
                  <a:pt x="54052" y="52175"/>
                </a:moveTo>
                <a:lnTo>
                  <a:pt x="54052" y="520175"/>
                </a:lnTo>
                <a:lnTo>
                  <a:pt x="882052" y="520175"/>
                </a:lnTo>
                <a:lnTo>
                  <a:pt x="882052" y="52175"/>
                </a:lnTo>
                <a:close/>
                <a:moveTo>
                  <a:pt x="0" y="0"/>
                </a:moveTo>
                <a:lnTo>
                  <a:pt x="936104" y="0"/>
                </a:lnTo>
                <a:lnTo>
                  <a:pt x="936104" y="648000"/>
                </a:lnTo>
                <a:lnTo>
                  <a:pt x="0" y="648000"/>
                </a:lnTo>
                <a:close/>
              </a:path>
            </a:pathLst>
          </a:custGeom>
          <a:solidFill>
            <a:srgbClr val="AA9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24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380" y="2451571"/>
            <a:ext cx="2541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AA96D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Set Your Title</a:t>
            </a:r>
            <a:endParaRPr lang="zh-CN" altLang="en-US" sz="2800" dirty="0">
              <a:solidFill>
                <a:srgbClr val="AA96DA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33783" y="2852096"/>
            <a:ext cx="35264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D2"/>
                </a:solidFill>
              </a:rPr>
              <a:t>You could add</a:t>
            </a:r>
            <a:endParaRPr lang="en-US" altLang="zh-CN" b="1" dirty="0">
              <a:solidFill>
                <a:srgbClr val="FFFFD2"/>
              </a:solidFill>
            </a:endParaRPr>
          </a:p>
          <a:p>
            <a:r>
              <a:rPr lang="en-US" altLang="zh-CN" b="1" dirty="0">
                <a:solidFill>
                  <a:srgbClr val="FFFFD2"/>
                </a:solidFill>
              </a:rPr>
              <a:t>something here to complete the title .You could add something here to complete the title. You could add</a:t>
            </a:r>
            <a:endParaRPr lang="en-US" altLang="zh-CN" b="1" dirty="0">
              <a:solidFill>
                <a:srgbClr val="FFFFD2"/>
              </a:solidFill>
            </a:endParaRPr>
          </a:p>
          <a:p>
            <a:r>
              <a:rPr lang="en-US" altLang="zh-CN" b="1" dirty="0">
                <a:solidFill>
                  <a:srgbClr val="FFFFD2"/>
                </a:solidFill>
              </a:rPr>
              <a:t>something here to complete the title .</a:t>
            </a:r>
            <a:endParaRPr lang="zh-CN" altLang="en-US" b="1" dirty="0">
              <a:solidFill>
                <a:srgbClr val="FFFFD2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829821" y="2451571"/>
            <a:ext cx="2541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AA96D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Set Your Title</a:t>
            </a:r>
            <a:endParaRPr lang="zh-CN" altLang="en-US" sz="2800" dirty="0">
              <a:solidFill>
                <a:srgbClr val="AA96DA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838224" y="2852096"/>
            <a:ext cx="35264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D2"/>
                </a:solidFill>
              </a:rPr>
              <a:t>You could add</a:t>
            </a:r>
            <a:endParaRPr lang="en-US" altLang="zh-CN" b="1" dirty="0">
              <a:solidFill>
                <a:srgbClr val="FFFFD2"/>
              </a:solidFill>
            </a:endParaRPr>
          </a:p>
          <a:p>
            <a:r>
              <a:rPr lang="en-US" altLang="zh-CN" b="1" dirty="0">
                <a:solidFill>
                  <a:srgbClr val="FFFFD2"/>
                </a:solidFill>
              </a:rPr>
              <a:t>something here to complete the title .You could add something here to complete the title. You could add</a:t>
            </a:r>
            <a:endParaRPr lang="en-US" altLang="zh-CN" b="1" dirty="0">
              <a:solidFill>
                <a:srgbClr val="FFFFD2"/>
              </a:solidFill>
            </a:endParaRPr>
          </a:p>
          <a:p>
            <a:r>
              <a:rPr lang="en-US" altLang="zh-CN" b="1" dirty="0">
                <a:solidFill>
                  <a:srgbClr val="FFFFD2"/>
                </a:solidFill>
              </a:rPr>
              <a:t>something here to complete the title .</a:t>
            </a:r>
            <a:endParaRPr lang="zh-CN" altLang="en-US" b="1" dirty="0">
              <a:solidFill>
                <a:srgbClr val="FFFFD2"/>
              </a:solidFill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62178" y="0"/>
            <a:ext cx="5467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FFFFD2"/>
                </a:solidFill>
                <a:latin typeface="Berlin Sans FB Demi" panose="020E0802020502020306" pitchFamily="34" charset="0"/>
              </a:rPr>
              <a:t>SET Your Title</a:t>
            </a:r>
            <a:endParaRPr lang="zh-CN" altLang="en-US" sz="5400" dirty="0">
              <a:solidFill>
                <a:srgbClr val="FFFFD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82492" y="723275"/>
            <a:ext cx="402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FFD2"/>
                </a:solidFill>
                <a:latin typeface="Constantia" panose="02030602050306030303" pitchFamily="18" charset="0"/>
                <a:cs typeface="Aharoni" panose="02010803020104030203" pitchFamily="2" charset="-79"/>
              </a:rPr>
              <a:t>You could add something here</a:t>
            </a:r>
            <a:endParaRPr lang="zh-CN" altLang="en-US" sz="2000" dirty="0">
              <a:solidFill>
                <a:srgbClr val="FFFFD2"/>
              </a:solidFill>
              <a:latin typeface="Constantia" panose="02030602050306030303" pitchFamily="18" charset="0"/>
              <a:cs typeface="Aharoni" panose="02010803020104030203" pitchFamily="2" charset="-79"/>
            </a:endParaRPr>
          </a:p>
        </p:txBody>
      </p:sp>
      <p:sp>
        <p:nvSpPr>
          <p:cNvPr id="10" name="KSO_Shape"/>
          <p:cNvSpPr/>
          <p:nvPr/>
        </p:nvSpPr>
        <p:spPr>
          <a:xfrm>
            <a:off x="2114786" y="3059783"/>
            <a:ext cx="1518031" cy="1518031"/>
          </a:xfrm>
          <a:prstGeom prst="ellipse">
            <a:avLst/>
          </a:prstGeom>
          <a:solidFill>
            <a:srgbClr val="FC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KSO_Shape"/>
          <p:cNvSpPr/>
          <p:nvPr/>
        </p:nvSpPr>
        <p:spPr>
          <a:xfrm>
            <a:off x="4353131" y="4233849"/>
            <a:ext cx="1518031" cy="1518031"/>
          </a:xfrm>
          <a:prstGeom prst="ellipse">
            <a:avLst/>
          </a:prstGeom>
          <a:solidFill>
            <a:srgbClr val="AA9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KSO_Shape"/>
          <p:cNvSpPr/>
          <p:nvPr/>
        </p:nvSpPr>
        <p:spPr>
          <a:xfrm>
            <a:off x="6986722" y="3733072"/>
            <a:ext cx="1518031" cy="1518031"/>
          </a:xfrm>
          <a:prstGeom prst="ellipse">
            <a:avLst/>
          </a:prstGeom>
          <a:solidFill>
            <a:srgbClr val="FC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5" name="KSO_Shape"/>
          <p:cNvSpPr/>
          <p:nvPr/>
        </p:nvSpPr>
        <p:spPr>
          <a:xfrm>
            <a:off x="7187862" y="1334676"/>
            <a:ext cx="1518031" cy="1518031"/>
          </a:xfrm>
          <a:prstGeom prst="ellipse">
            <a:avLst/>
          </a:prstGeom>
          <a:solidFill>
            <a:srgbClr val="FFF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5" name="直接连接符 4"/>
          <p:cNvCxnSpPr>
            <a:stCxn id="10" idx="5"/>
            <a:endCxn id="13" idx="2"/>
          </p:cNvCxnSpPr>
          <p:nvPr/>
        </p:nvCxnSpPr>
        <p:spPr>
          <a:xfrm>
            <a:off x="3410507" y="4355504"/>
            <a:ext cx="942624" cy="637361"/>
          </a:xfrm>
          <a:prstGeom prst="line">
            <a:avLst/>
          </a:prstGeom>
          <a:ln>
            <a:solidFill>
              <a:srgbClr val="AA96D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3" idx="6"/>
            <a:endCxn id="14" idx="3"/>
          </p:cNvCxnSpPr>
          <p:nvPr/>
        </p:nvCxnSpPr>
        <p:spPr>
          <a:xfrm>
            <a:off x="5871162" y="4992865"/>
            <a:ext cx="1337870" cy="35928"/>
          </a:xfrm>
          <a:prstGeom prst="line">
            <a:avLst/>
          </a:prstGeom>
          <a:ln>
            <a:solidFill>
              <a:srgbClr val="AA96D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4" idx="7"/>
            <a:endCxn id="15" idx="4"/>
          </p:cNvCxnSpPr>
          <p:nvPr/>
        </p:nvCxnSpPr>
        <p:spPr>
          <a:xfrm flipH="1" flipV="1">
            <a:off x="7946878" y="2852707"/>
            <a:ext cx="335565" cy="1102675"/>
          </a:xfrm>
          <a:prstGeom prst="line">
            <a:avLst/>
          </a:prstGeom>
          <a:ln>
            <a:solidFill>
              <a:srgbClr val="AA96D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15999" y="1357486"/>
            <a:ext cx="2541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AA96D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Set Your Title</a:t>
            </a:r>
            <a:endParaRPr lang="zh-CN" altLang="en-US" sz="2800" dirty="0">
              <a:solidFill>
                <a:srgbClr val="AA96DA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4402" y="1758011"/>
            <a:ext cx="3526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D2"/>
                </a:solidFill>
              </a:rPr>
              <a:t>You could add</a:t>
            </a:r>
            <a:endParaRPr lang="en-US" altLang="zh-CN" b="1" dirty="0">
              <a:solidFill>
                <a:srgbClr val="FFFFD2"/>
              </a:solidFill>
            </a:endParaRPr>
          </a:p>
          <a:p>
            <a:r>
              <a:rPr lang="en-US" altLang="zh-CN" b="1" dirty="0">
                <a:solidFill>
                  <a:srgbClr val="FFFFD2"/>
                </a:solidFill>
              </a:rPr>
              <a:t>something here to complete the title .You could add something here to complete the title</a:t>
            </a:r>
            <a:endParaRPr lang="zh-CN" altLang="en-US" b="1" dirty="0">
              <a:solidFill>
                <a:srgbClr val="FFFFD2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5999" y="4851215"/>
            <a:ext cx="2541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AA96D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Set Your Title</a:t>
            </a:r>
            <a:endParaRPr lang="zh-CN" altLang="en-US" sz="2800" dirty="0">
              <a:solidFill>
                <a:srgbClr val="AA96DA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4402" y="5251740"/>
            <a:ext cx="3526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D2"/>
                </a:solidFill>
              </a:rPr>
              <a:t>You could add</a:t>
            </a:r>
            <a:endParaRPr lang="en-US" altLang="zh-CN" b="1" dirty="0">
              <a:solidFill>
                <a:srgbClr val="FFFFD2"/>
              </a:solidFill>
            </a:endParaRPr>
          </a:p>
          <a:p>
            <a:r>
              <a:rPr lang="en-US" altLang="zh-CN" b="1" dirty="0">
                <a:solidFill>
                  <a:srgbClr val="FFFFD2"/>
                </a:solidFill>
              </a:rPr>
              <a:t>something here to complete the title .You could add something here to complete the title</a:t>
            </a:r>
            <a:endParaRPr lang="zh-CN" altLang="en-US" b="1" dirty="0">
              <a:solidFill>
                <a:srgbClr val="FFFFD2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948682" y="4850578"/>
            <a:ext cx="2541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AA96D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Set Your Title</a:t>
            </a:r>
            <a:endParaRPr lang="zh-CN" altLang="en-US" sz="2800" dirty="0">
              <a:solidFill>
                <a:srgbClr val="AA96DA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57085" y="5251103"/>
            <a:ext cx="3526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D2"/>
                </a:solidFill>
              </a:rPr>
              <a:t>You could add</a:t>
            </a:r>
            <a:endParaRPr lang="en-US" altLang="zh-CN" b="1" dirty="0">
              <a:solidFill>
                <a:srgbClr val="FFFFD2"/>
              </a:solidFill>
            </a:endParaRPr>
          </a:p>
          <a:p>
            <a:r>
              <a:rPr lang="en-US" altLang="zh-CN" b="1" dirty="0">
                <a:solidFill>
                  <a:srgbClr val="FFFFD2"/>
                </a:solidFill>
              </a:rPr>
              <a:t>something here to complete the title .You could add something here to complete the title</a:t>
            </a:r>
            <a:endParaRPr lang="zh-CN" altLang="en-US" b="1" dirty="0">
              <a:solidFill>
                <a:srgbClr val="FFFFD2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936159" y="1357486"/>
            <a:ext cx="2541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AA96D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Set Your Title</a:t>
            </a:r>
            <a:endParaRPr lang="zh-CN" altLang="en-US" sz="2800" dirty="0">
              <a:solidFill>
                <a:srgbClr val="AA96DA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944562" y="1758011"/>
            <a:ext cx="3526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D2"/>
                </a:solidFill>
              </a:rPr>
              <a:t>You could add</a:t>
            </a:r>
            <a:endParaRPr lang="en-US" altLang="zh-CN" b="1" dirty="0">
              <a:solidFill>
                <a:srgbClr val="FFFFD2"/>
              </a:solidFill>
            </a:endParaRPr>
          </a:p>
          <a:p>
            <a:r>
              <a:rPr lang="en-US" altLang="zh-CN" b="1" dirty="0">
                <a:solidFill>
                  <a:srgbClr val="FFFFD2"/>
                </a:solidFill>
              </a:rPr>
              <a:t>something here to complete the title .You could add something here to complete the title</a:t>
            </a:r>
            <a:endParaRPr lang="zh-CN" altLang="en-US" b="1" dirty="0">
              <a:solidFill>
                <a:srgbClr val="FFFFD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210908" y="2545084"/>
            <a:ext cx="66481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FFFFD2"/>
                </a:solidFill>
                <a:latin typeface="Berlin Sans FB Demi" panose="020E0802020502020306" pitchFamily="34" charset="0"/>
              </a:rPr>
              <a:t>Thank You For Watching !</a:t>
            </a:r>
            <a:endParaRPr lang="zh-CN" altLang="en-US" sz="6000" dirty="0">
              <a:solidFill>
                <a:srgbClr val="FFFFD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35172" y="4388976"/>
            <a:ext cx="402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FFD2"/>
                </a:solidFill>
                <a:latin typeface="Constantia" panose="02030602050306030303" pitchFamily="18" charset="0"/>
                <a:cs typeface="Aharoni" panose="02010803020104030203" pitchFamily="2" charset="-79"/>
              </a:rPr>
              <a:t>You could add something here </a:t>
            </a:r>
            <a:endParaRPr lang="zh-CN" altLang="en-US" sz="2000" dirty="0">
              <a:solidFill>
                <a:srgbClr val="FFFFD2"/>
              </a:solidFill>
              <a:latin typeface="Constantia" panose="02030602050306030303" pitchFamily="18" charset="0"/>
              <a:cs typeface="Aharoni" panose="02010803020104030203" pitchFamily="2" charset="-79"/>
            </a:endParaRPr>
          </a:p>
        </p:txBody>
      </p:sp>
      <p:sp>
        <p:nvSpPr>
          <p:cNvPr id="13" name="斜纹 12"/>
          <p:cNvSpPr/>
          <p:nvPr/>
        </p:nvSpPr>
        <p:spPr>
          <a:xfrm>
            <a:off x="0" y="0"/>
            <a:ext cx="6858000" cy="6858000"/>
          </a:xfrm>
          <a:prstGeom prst="diagStripe">
            <a:avLst/>
          </a:prstGeom>
          <a:solidFill>
            <a:srgbClr val="AA9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斜纹 13"/>
          <p:cNvSpPr/>
          <p:nvPr/>
        </p:nvSpPr>
        <p:spPr>
          <a:xfrm>
            <a:off x="3529819" y="-18758"/>
            <a:ext cx="3362179" cy="3362179"/>
          </a:xfrm>
          <a:prstGeom prst="diagStripe">
            <a:avLst/>
          </a:prstGeom>
          <a:solidFill>
            <a:srgbClr val="FC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ractur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引用示例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分类 (Classification)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 sz="2800">
                <a:sym typeface="+mn-ea"/>
              </a:rPr>
              <a:t>from sklearn import SomeClassifier	</a:t>
            </a:r>
            <a:endParaRPr lang="zh-CN" altLang="en-US" sz="2800"/>
          </a:p>
          <a:p>
            <a:pPr marL="457200" lvl="1" indent="0">
              <a:buNone/>
            </a:pPr>
            <a:r>
              <a:rPr lang="zh-CN" altLang="en-US" sz="2800">
                <a:sym typeface="+mn-ea"/>
              </a:rPr>
              <a:t>from sklearn.linear_model import SomeClassifier	</a:t>
            </a:r>
            <a:endParaRPr lang="zh-CN" altLang="en-US" sz="2800"/>
          </a:p>
          <a:p>
            <a:pPr marL="457200" lvl="1" indent="0">
              <a:buNone/>
            </a:pPr>
            <a:r>
              <a:rPr lang="zh-CN" altLang="en-US" sz="2800">
                <a:sym typeface="+mn-ea"/>
              </a:rPr>
              <a:t>from sklearn.ensemble import SomeClassifier</a:t>
            </a:r>
            <a:endParaRPr lang="zh-CN" altLang="en-US" sz="2800">
              <a:sym typeface="+mn-ea"/>
            </a:endParaRPr>
          </a:p>
          <a:p>
            <a:pPr marL="457200" lvl="1" indent="0">
              <a:buNone/>
            </a:pPr>
            <a:endParaRPr lang="zh-CN" altLang="en-US"/>
          </a:p>
          <a:p>
            <a:r>
              <a:rPr lang="zh-CN" altLang="en-US"/>
              <a:t>回归 (Regression)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from sklearn import SomeRegressor	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from sklearn.linear_model import SomeRegressor	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from sklearn.ensemble import SomeRegressor</a:t>
            </a: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引用示例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聚类 (Clustering)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 sz="2800">
                <a:sym typeface="+mn-ea"/>
              </a:rPr>
              <a:t>from sklearn.cluster import SomeModel</a:t>
            </a:r>
            <a:endParaRPr lang="zh-CN" altLang="en-US"/>
          </a:p>
          <a:p>
            <a:r>
              <a:rPr lang="zh-CN" altLang="en-US"/>
              <a:t>降维 (Dimensionality Reduction)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from sklearn.decomposition import SomeModel</a:t>
            </a:r>
            <a:endParaRPr lang="zh-CN" altLang="en-US"/>
          </a:p>
          <a:p>
            <a:r>
              <a:rPr lang="zh-CN" altLang="en-US"/>
              <a:t>模型选择 (Model Selection)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from sklearn.model_selection import SomeModel</a:t>
            </a:r>
            <a:endParaRPr lang="zh-CN" altLang="en-US"/>
          </a:p>
          <a:p>
            <a:r>
              <a:rPr lang="zh-CN" altLang="en-US"/>
              <a:t>预处理 (Preprocessing)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>
                <a:sym typeface="+mn-ea"/>
              </a:rPr>
              <a:t>from sklearn.preprocessing import SomeModel</a:t>
            </a:r>
            <a:endParaRPr lang="zh-CN" altLang="en-US"/>
          </a:p>
          <a:p>
            <a:r>
              <a:rPr lang="zh-CN" altLang="en-US"/>
              <a:t>数据集 (Dataset)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from sklearn.datasets import SomeData</a:t>
            </a: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SO_Shape"/>
          <p:cNvSpPr/>
          <p:nvPr/>
        </p:nvSpPr>
        <p:spPr>
          <a:xfrm>
            <a:off x="4695092" y="1808737"/>
            <a:ext cx="3760764" cy="3240526"/>
          </a:xfrm>
          <a:custGeom>
            <a:avLst/>
            <a:gdLst>
              <a:gd name="connsiteX0" fmla="*/ 758698 w 1517396"/>
              <a:gd name="connsiteY0" fmla="*/ 189989 h 1308100"/>
              <a:gd name="connsiteX1" fmla="*/ 170672 w 1517396"/>
              <a:gd name="connsiteY1" fmla="*/ 1203827 h 1308100"/>
              <a:gd name="connsiteX2" fmla="*/ 1346724 w 1517396"/>
              <a:gd name="connsiteY2" fmla="*/ 1203827 h 1308100"/>
              <a:gd name="connsiteX3" fmla="*/ 758698 w 1517396"/>
              <a:gd name="connsiteY3" fmla="*/ 0 h 1308100"/>
              <a:gd name="connsiteX4" fmla="*/ 1517396 w 1517396"/>
              <a:gd name="connsiteY4" fmla="*/ 1308100 h 1308100"/>
              <a:gd name="connsiteX5" fmla="*/ 0 w 1517396"/>
              <a:gd name="connsiteY5" fmla="*/ 13081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7396" h="1308100">
                <a:moveTo>
                  <a:pt x="758698" y="189989"/>
                </a:moveTo>
                <a:lnTo>
                  <a:pt x="170672" y="1203827"/>
                </a:lnTo>
                <a:lnTo>
                  <a:pt x="1346724" y="1203827"/>
                </a:lnTo>
                <a:close/>
                <a:moveTo>
                  <a:pt x="758698" y="0"/>
                </a:moveTo>
                <a:lnTo>
                  <a:pt x="1517396" y="1308100"/>
                </a:lnTo>
                <a:lnTo>
                  <a:pt x="0" y="1308100"/>
                </a:lnTo>
                <a:close/>
              </a:path>
            </a:pathLst>
          </a:custGeom>
          <a:solidFill>
            <a:srgbClr val="AA96D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KSO_Shape"/>
          <p:cNvSpPr/>
          <p:nvPr/>
        </p:nvSpPr>
        <p:spPr>
          <a:xfrm>
            <a:off x="3365108" y="2011347"/>
            <a:ext cx="3760764" cy="3240526"/>
          </a:xfrm>
          <a:custGeom>
            <a:avLst/>
            <a:gdLst>
              <a:gd name="connsiteX0" fmla="*/ 170672 w 1517396"/>
              <a:gd name="connsiteY0" fmla="*/ 104273 h 1308100"/>
              <a:gd name="connsiteX1" fmla="*/ 758698 w 1517396"/>
              <a:gd name="connsiteY1" fmla="*/ 1118111 h 1308100"/>
              <a:gd name="connsiteX2" fmla="*/ 1346724 w 1517396"/>
              <a:gd name="connsiteY2" fmla="*/ 104273 h 1308100"/>
              <a:gd name="connsiteX3" fmla="*/ 0 w 1517396"/>
              <a:gd name="connsiteY3" fmla="*/ 0 h 1308100"/>
              <a:gd name="connsiteX4" fmla="*/ 1517396 w 1517396"/>
              <a:gd name="connsiteY4" fmla="*/ 0 h 1308100"/>
              <a:gd name="connsiteX5" fmla="*/ 758698 w 1517396"/>
              <a:gd name="connsiteY5" fmla="*/ 13081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7396" h="1308100">
                <a:moveTo>
                  <a:pt x="170672" y="104273"/>
                </a:moveTo>
                <a:lnTo>
                  <a:pt x="758698" y="1118111"/>
                </a:lnTo>
                <a:lnTo>
                  <a:pt x="1346724" y="104273"/>
                </a:lnTo>
                <a:close/>
                <a:moveTo>
                  <a:pt x="0" y="0"/>
                </a:moveTo>
                <a:lnTo>
                  <a:pt x="1517396" y="0"/>
                </a:lnTo>
                <a:lnTo>
                  <a:pt x="758698" y="1308100"/>
                </a:lnTo>
                <a:close/>
              </a:path>
            </a:pathLst>
          </a:custGeom>
          <a:solidFill>
            <a:srgbClr val="FCBAD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16701" y="2727531"/>
            <a:ext cx="635859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FFFFD2"/>
                </a:solidFill>
                <a:latin typeface="Berlin Sans FB Demi" panose="020E0802020502020306" pitchFamily="34" charset="0"/>
              </a:rPr>
              <a:t>1 </a:t>
            </a:r>
            <a:r>
              <a:rPr lang="zh-CN" altLang="en-US" sz="7200" dirty="0">
                <a:solidFill>
                  <a:srgbClr val="FFFFD2"/>
                </a:solidFill>
                <a:latin typeface="Berlin Sans FB Demi" panose="020E0802020502020306" pitchFamily="34" charset="0"/>
              </a:rPr>
              <a:t>机器学习介绍</a:t>
            </a:r>
            <a:endParaRPr lang="zh-CN" altLang="en-US" sz="7200" dirty="0">
              <a:solidFill>
                <a:srgbClr val="FFFFD2"/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8E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什么是机器学习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/>
              <a:t>A computer program is said to learn from experience E with respect to some class of tasks  T and performance measure P if its performance at  tasks in T, as measured by P, improves with experience E.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								--Tom M.Mitchell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关键词</a:t>
            </a:r>
            <a:r>
              <a:rPr lang="zh-CN" altLang="en-US"/>
              <a:t>：机器，学习，</a:t>
            </a:r>
            <a:r>
              <a:rPr lang="en-US" altLang="zh-CN"/>
              <a:t>经验 E，性能度量 P 和任务 T。在计算机系统中，通常经验 E 是以数据 D 的形式存在，而机器学习就是给定不同的任务 T 从数据中产生模型 M，模型 M 的好坏就用性能度量 P 来评估</a:t>
            </a:r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8311</Words>
  <Application>WPS 演示</Application>
  <PresentationFormat>宽屏</PresentationFormat>
  <Paragraphs>681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9" baseType="lpstr">
      <vt:lpstr>Arial</vt:lpstr>
      <vt:lpstr>方正书宋_GBK</vt:lpstr>
      <vt:lpstr>Wingdings</vt:lpstr>
      <vt:lpstr>Berlin Sans FB Demi</vt:lpstr>
      <vt:lpstr>苹方-简</vt:lpstr>
      <vt:lpstr>Constantia</vt:lpstr>
      <vt:lpstr>Aharoni</vt:lpstr>
      <vt:lpstr>Calibri</vt:lpstr>
      <vt:lpstr>宋体</vt:lpstr>
      <vt:lpstr>等线</vt:lpstr>
      <vt:lpstr>汉仪中等线KW</vt:lpstr>
      <vt:lpstr>微软雅黑</vt:lpstr>
      <vt:lpstr>汉仪旗黑KW</vt:lpstr>
      <vt:lpstr>宋体</vt:lpstr>
      <vt:lpstr>Arial Unicode MS</vt:lpstr>
      <vt:lpstr>等线 Light</vt:lpstr>
      <vt:lpstr>Helvetica Neue</vt:lpstr>
      <vt:lpstr>汉仪书宋二KW</vt:lpstr>
      <vt:lpstr>宋体-简</vt:lpstr>
      <vt:lpstr>Office 主题​​</vt:lpstr>
      <vt:lpstr>PowerPoint 演示文稿</vt:lpstr>
      <vt:lpstr>PowerPoint 演示文稿</vt:lpstr>
      <vt:lpstr>PowerPoint 演示文稿</vt:lpstr>
      <vt:lpstr>Sklearn </vt:lpstr>
      <vt:lpstr>PowerPoint 演示文稿</vt:lpstr>
      <vt:lpstr>引用示例</vt:lpstr>
      <vt:lpstr>引用示例</vt:lpstr>
      <vt:lpstr>PowerPoint 演示文稿</vt:lpstr>
      <vt:lpstr>什么是机器学习</vt:lpstr>
      <vt:lpstr>数据、任务、性能度量和模型</vt:lpstr>
      <vt:lpstr>1.2 数据</vt:lpstr>
      <vt:lpstr>结构化和非结构化</vt:lpstr>
      <vt:lpstr>非结构化数据实例</vt:lpstr>
      <vt:lpstr>结构化数据</vt:lpstr>
      <vt:lpstr>结构化数据示例： 勒布朗詹姆斯 (Lebron James) 四场比赛</vt:lpstr>
      <vt:lpstr>相关术语:</vt:lpstr>
      <vt:lpstr>原始和加工</vt:lpstr>
      <vt:lpstr>图像性数据</vt:lpstr>
      <vt:lpstr>文本型数据</vt:lpstr>
      <vt:lpstr>文本型数据</vt:lpstr>
      <vt:lpstr>分类型变量-二类变量</vt:lpstr>
      <vt:lpstr>分类型变量-多类变量</vt:lpstr>
      <vt:lpstr>样本内和样本外</vt:lpstr>
      <vt:lpstr>机器学习中的样本</vt:lpstr>
      <vt:lpstr>1.3 任务</vt:lpstr>
      <vt:lpstr>机器学习类别</vt:lpstr>
      <vt:lpstr>sklearn中的有监督学习</vt:lpstr>
      <vt:lpstr>sklearn中的有监督学习</vt:lpstr>
      <vt:lpstr>sklearn中的无监督学习</vt:lpstr>
      <vt:lpstr>sklearn中的无监督学习</vt:lpstr>
      <vt:lpstr>sklearn中的无监督学习</vt:lpstr>
      <vt:lpstr>1.4 性能度量</vt:lpstr>
      <vt:lpstr>回归任务</vt:lpstr>
      <vt:lpstr>分类任务</vt:lpstr>
      <vt:lpstr>分类任务</vt:lpstr>
      <vt:lpstr>1.5 模型</vt:lpstr>
      <vt:lpstr>PowerPoint 演示文稿</vt:lpstr>
      <vt:lpstr>2 Sklearn 数据</vt:lpstr>
      <vt:lpstr>2.1 数据格式</vt:lpstr>
      <vt:lpstr>2.1.1 数据格式示例</vt:lpstr>
      <vt:lpstr>2.2 自带数据集</vt:lpstr>
      <vt:lpstr>2.2 自带数据集</vt:lpstr>
      <vt:lpstr>Sklearn 三种引入数据形式</vt:lpstr>
      <vt:lpstr>PowerPoint 演示文稿</vt:lpstr>
      <vt:lpstr>3.1 估计器</vt:lpstr>
      <vt:lpstr>创建估计器</vt:lpstr>
      <vt:lpstr>拟合估计器</vt:lpstr>
      <vt:lpstr>线性回归</vt:lpstr>
      <vt:lpstr>3.2 预测器</vt:lpstr>
      <vt:lpstr>3.2 预测器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quan</cp:lastModifiedBy>
  <cp:revision>144</cp:revision>
  <dcterms:created xsi:type="dcterms:W3CDTF">2020-03-31T10:30:10Z</dcterms:created>
  <dcterms:modified xsi:type="dcterms:W3CDTF">2020-03-31T10:30:10Z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2052-2.1.2.3417</vt:lpwstr>
  </property>
</Properties>
</file>